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5143500" cx="9144000"/>
  <p:notesSz cx="6858000" cy="9144000"/>
  <p:embeddedFontLst>
    <p:embeddedFont>
      <p:font typeface="Miriam Libre"/>
      <p:regular r:id="rId40"/>
      <p:bold r:id="rId41"/>
    </p:embeddedFont>
    <p:embeddedFont>
      <p:font typeface="Work Sans"/>
      <p:regular r:id="rId42"/>
      <p:bold r:id="rId43"/>
      <p:italic r:id="rId44"/>
      <p:boldItalic r:id="rId45"/>
    </p:embeddedFont>
    <p:embeddedFont>
      <p:font typeface="Barlow Light"/>
      <p:regular r:id="rId46"/>
      <p:bold r:id="rId47"/>
      <p:italic r:id="rId48"/>
      <p:boldItalic r:id="rId49"/>
    </p:embeddedFont>
    <p:embeddedFont>
      <p:font typeface="Barlow"/>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iriamLibre-regular.fntdata"/><Relationship Id="rId42" Type="http://schemas.openxmlformats.org/officeDocument/2006/relationships/font" Target="fonts/WorkSans-regular.fntdata"/><Relationship Id="rId41" Type="http://schemas.openxmlformats.org/officeDocument/2006/relationships/font" Target="fonts/MiriamLibre-bold.fntdata"/><Relationship Id="rId44" Type="http://schemas.openxmlformats.org/officeDocument/2006/relationships/font" Target="fonts/WorkSans-italic.fntdata"/><Relationship Id="rId43" Type="http://schemas.openxmlformats.org/officeDocument/2006/relationships/font" Target="fonts/WorkSans-bold.fntdata"/><Relationship Id="rId46" Type="http://schemas.openxmlformats.org/officeDocument/2006/relationships/font" Target="fonts/BarlowLight-regular.fntdata"/><Relationship Id="rId45" Type="http://schemas.openxmlformats.org/officeDocument/2006/relationships/font" Target="fonts/Work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BarlowLight-italic.fntdata"/><Relationship Id="rId47" Type="http://schemas.openxmlformats.org/officeDocument/2006/relationships/font" Target="fonts/BarlowLight-bold.fntdata"/><Relationship Id="rId49" Type="http://schemas.openxmlformats.org/officeDocument/2006/relationships/font" Target="fonts/Barlow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Barlow-bold.fntdata"/><Relationship Id="rId50" Type="http://schemas.openxmlformats.org/officeDocument/2006/relationships/font" Target="fonts/Barlow-regular.fntdata"/><Relationship Id="rId53" Type="http://schemas.openxmlformats.org/officeDocument/2006/relationships/font" Target="fonts/Barlow-boldItalic.fntdata"/><Relationship Id="rId52" Type="http://schemas.openxmlformats.org/officeDocument/2006/relationships/font" Target="fonts/Barlow-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bcc77b84c3_0_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bcc77b84c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bcc77b84c3_0_2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bcc77b84c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how we followed the questions strategy from the research article that Gloria suggested!]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bcc77b84c3_0_2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bcc77b84c3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bf0ffbc9e0_1_3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bf0ffbc9e0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bf0ffbc9e0_1_3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bf0ffbc9e0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bf8d640d3b_0_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bf8d640d3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bf8d640d3b_0_1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bf8d640d3b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bf8d640d3b_0_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bf8d640d3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bf8d640d3b_0_1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bf8d640d3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bf8d640d3b_0_1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bf8d640d3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bf8d640d3b_0_1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bf8d640d3b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bf0ffbc9e0_1_3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bf0ffbc9e0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bf0ffbc9e0_1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bf0ffbc9e0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bf0ffbc9e0_1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bf0ffbc9e0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bf8d69f25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bf8d69f2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bf8d69f25c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bf8d69f25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bf0ffbc9e0_1_3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bf0ffbc9e0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5ed75ccf_0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5ed75ccf_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bf0ffbc9e0_1_1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bf0ffbc9e0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bf0ffbc9e0_1_1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bf0ffbc9e0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bf0ffbc9e0_1_3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bf0ffbc9e0_1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bf0ffbc9e0_1_2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bf0ffbc9e0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bf0ffbc9e0_1_3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bf0ffbc9e0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bf0ffbc9e0_1_2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bf0ffbc9e0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@Dani add screenshot from Zoom chat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@Jung-Won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bf0ffbc9e0_1_3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bf0ffbc9e0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@Dani add screenshot from Zoom chat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@Jung-Won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e1c607c5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e1c607c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bc755ce156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bc755ce15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a:t>
            </a:r>
            <a:r>
              <a:rPr lang="en">
                <a:solidFill>
                  <a:schemeClr val="dk1"/>
                </a:solidFill>
              </a:rPr>
              <a:t>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bf8d640d3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bf8d640d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bf0ffbc9e0_1_3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bf0ffbc9e0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bf8d640d3b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bf8d640d3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bf9dd5f404_0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bf9dd5f40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bf9dd5f404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bf9dd5f40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122525" y="1991825"/>
            <a:ext cx="4899000" cy="1159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4600"/>
              <a:buNone/>
              <a:defRPr sz="4600">
                <a:solidFill>
                  <a:schemeClr val="dk1"/>
                </a:solidFill>
              </a:defRPr>
            </a:lvl1pPr>
            <a:lvl2pPr lvl="1" algn="ctr">
              <a:spcBef>
                <a:spcPts val="0"/>
              </a:spcBef>
              <a:spcAft>
                <a:spcPts val="0"/>
              </a:spcAft>
              <a:buClr>
                <a:schemeClr val="dk1"/>
              </a:buClr>
              <a:buSzPts val="4600"/>
              <a:buNone/>
              <a:defRPr sz="4600">
                <a:solidFill>
                  <a:schemeClr val="dk1"/>
                </a:solidFill>
              </a:defRPr>
            </a:lvl2pPr>
            <a:lvl3pPr lvl="2" algn="ctr">
              <a:spcBef>
                <a:spcPts val="0"/>
              </a:spcBef>
              <a:spcAft>
                <a:spcPts val="0"/>
              </a:spcAft>
              <a:buClr>
                <a:schemeClr val="dk1"/>
              </a:buClr>
              <a:buSzPts val="4600"/>
              <a:buNone/>
              <a:defRPr sz="4600">
                <a:solidFill>
                  <a:schemeClr val="dk1"/>
                </a:solidFill>
              </a:defRPr>
            </a:lvl3pPr>
            <a:lvl4pPr lvl="3" algn="ctr">
              <a:spcBef>
                <a:spcPts val="0"/>
              </a:spcBef>
              <a:spcAft>
                <a:spcPts val="0"/>
              </a:spcAft>
              <a:buClr>
                <a:schemeClr val="dk1"/>
              </a:buClr>
              <a:buSzPts val="4600"/>
              <a:buNone/>
              <a:defRPr sz="4600">
                <a:solidFill>
                  <a:schemeClr val="dk1"/>
                </a:solidFill>
              </a:defRPr>
            </a:lvl4pPr>
            <a:lvl5pPr lvl="4" algn="ctr">
              <a:spcBef>
                <a:spcPts val="0"/>
              </a:spcBef>
              <a:spcAft>
                <a:spcPts val="0"/>
              </a:spcAft>
              <a:buClr>
                <a:schemeClr val="dk1"/>
              </a:buClr>
              <a:buSzPts val="4600"/>
              <a:buNone/>
              <a:defRPr sz="4600">
                <a:solidFill>
                  <a:schemeClr val="dk1"/>
                </a:solidFill>
              </a:defRPr>
            </a:lvl5pPr>
            <a:lvl6pPr lvl="5" algn="ctr">
              <a:spcBef>
                <a:spcPts val="0"/>
              </a:spcBef>
              <a:spcAft>
                <a:spcPts val="0"/>
              </a:spcAft>
              <a:buClr>
                <a:schemeClr val="dk1"/>
              </a:buClr>
              <a:buSzPts val="4600"/>
              <a:buNone/>
              <a:defRPr sz="4600">
                <a:solidFill>
                  <a:schemeClr val="dk1"/>
                </a:solidFill>
              </a:defRPr>
            </a:lvl6pPr>
            <a:lvl7pPr lvl="6" algn="ctr">
              <a:spcBef>
                <a:spcPts val="0"/>
              </a:spcBef>
              <a:spcAft>
                <a:spcPts val="0"/>
              </a:spcAft>
              <a:buClr>
                <a:schemeClr val="dk1"/>
              </a:buClr>
              <a:buSzPts val="4600"/>
              <a:buNone/>
              <a:defRPr sz="4600">
                <a:solidFill>
                  <a:schemeClr val="dk1"/>
                </a:solidFill>
              </a:defRPr>
            </a:lvl7pPr>
            <a:lvl8pPr lvl="7" algn="ctr">
              <a:spcBef>
                <a:spcPts val="0"/>
              </a:spcBef>
              <a:spcAft>
                <a:spcPts val="0"/>
              </a:spcAft>
              <a:buClr>
                <a:schemeClr val="dk1"/>
              </a:buClr>
              <a:buSzPts val="4600"/>
              <a:buNone/>
              <a:defRPr sz="4600">
                <a:solidFill>
                  <a:schemeClr val="dk1"/>
                </a:solidFill>
              </a:defRPr>
            </a:lvl8pPr>
            <a:lvl9pPr lvl="8" algn="ctr">
              <a:spcBef>
                <a:spcPts val="0"/>
              </a:spcBef>
              <a:spcAft>
                <a:spcPts val="0"/>
              </a:spcAft>
              <a:buClr>
                <a:schemeClr val="dk1"/>
              </a:buClr>
              <a:buSzPts val="4600"/>
              <a:buNone/>
              <a:defRPr sz="4600">
                <a:solidFill>
                  <a:schemeClr val="dk1"/>
                </a:solidFill>
              </a:defRPr>
            </a:lvl9pPr>
          </a:lstStyle>
          <a:p/>
        </p:txBody>
      </p:sp>
      <p:sp>
        <p:nvSpPr>
          <p:cNvPr id="11" name="Google Shape;11;p2"/>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hird">
  <p:cSld name="BLANK_1">
    <p:spTree>
      <p:nvGrpSpPr>
        <p:cNvPr id="228"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0" y="0"/>
            <a:ext cx="304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
    <p:spTree>
      <p:nvGrpSpPr>
        <p:cNvPr id="232"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47" name="Shape 47"/>
        <p:cNvGrpSpPr/>
        <p:nvPr/>
      </p:nvGrpSpPr>
      <p:grpSpPr>
        <a:xfrm>
          <a:off x="0" y="0"/>
          <a:ext cx="0" cy="0"/>
          <a:chOff x="0" y="0"/>
          <a:chExt cx="0" cy="0"/>
        </a:xfrm>
      </p:grpSpPr>
      <p:sp>
        <p:nvSpPr>
          <p:cNvPr id="48" name="Google Shape;48;p3"/>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None/>
              <a:defRPr sz="4000">
                <a:solidFill>
                  <a:srgbClr val="FFFFFF"/>
                </a:solidFill>
              </a:defRPr>
            </a:lvl1pPr>
            <a:lvl2pPr lvl="1" rtl="0" algn="ctr">
              <a:spcBef>
                <a:spcPts val="0"/>
              </a:spcBef>
              <a:spcAft>
                <a:spcPts val="0"/>
              </a:spcAft>
              <a:buClr>
                <a:srgbClr val="FFFFFF"/>
              </a:buClr>
              <a:buSzPts val="4000"/>
              <a:buNone/>
              <a:defRPr sz="4000">
                <a:solidFill>
                  <a:srgbClr val="FFFFFF"/>
                </a:solidFill>
              </a:defRPr>
            </a:lvl2pPr>
            <a:lvl3pPr lvl="2" rtl="0" algn="ctr">
              <a:spcBef>
                <a:spcPts val="0"/>
              </a:spcBef>
              <a:spcAft>
                <a:spcPts val="0"/>
              </a:spcAft>
              <a:buClr>
                <a:srgbClr val="FFFFFF"/>
              </a:buClr>
              <a:buSzPts val="4000"/>
              <a:buNone/>
              <a:defRPr sz="4000">
                <a:solidFill>
                  <a:srgbClr val="FFFFFF"/>
                </a:solidFill>
              </a:defRPr>
            </a:lvl3pPr>
            <a:lvl4pPr lvl="3" rtl="0" algn="ctr">
              <a:spcBef>
                <a:spcPts val="0"/>
              </a:spcBef>
              <a:spcAft>
                <a:spcPts val="0"/>
              </a:spcAft>
              <a:buClr>
                <a:srgbClr val="FFFFFF"/>
              </a:buClr>
              <a:buSzPts val="4000"/>
              <a:buNone/>
              <a:defRPr sz="4000">
                <a:solidFill>
                  <a:srgbClr val="FFFFFF"/>
                </a:solidFill>
              </a:defRPr>
            </a:lvl4pPr>
            <a:lvl5pPr lvl="4" rtl="0" algn="ctr">
              <a:spcBef>
                <a:spcPts val="0"/>
              </a:spcBef>
              <a:spcAft>
                <a:spcPts val="0"/>
              </a:spcAft>
              <a:buClr>
                <a:srgbClr val="FFFFFF"/>
              </a:buClr>
              <a:buSzPts val="4000"/>
              <a:buNone/>
              <a:defRPr sz="4000">
                <a:solidFill>
                  <a:srgbClr val="FFFFFF"/>
                </a:solidFill>
              </a:defRPr>
            </a:lvl5pPr>
            <a:lvl6pPr lvl="5" rtl="0" algn="ctr">
              <a:spcBef>
                <a:spcPts val="0"/>
              </a:spcBef>
              <a:spcAft>
                <a:spcPts val="0"/>
              </a:spcAft>
              <a:buClr>
                <a:srgbClr val="FFFFFF"/>
              </a:buClr>
              <a:buSzPts val="4000"/>
              <a:buNone/>
              <a:defRPr sz="4000">
                <a:solidFill>
                  <a:srgbClr val="FFFFFF"/>
                </a:solidFill>
              </a:defRPr>
            </a:lvl6pPr>
            <a:lvl7pPr lvl="6" rtl="0" algn="ctr">
              <a:spcBef>
                <a:spcPts val="0"/>
              </a:spcBef>
              <a:spcAft>
                <a:spcPts val="0"/>
              </a:spcAft>
              <a:buClr>
                <a:srgbClr val="FFFFFF"/>
              </a:buClr>
              <a:buSzPts val="4000"/>
              <a:buNone/>
              <a:defRPr sz="4000">
                <a:solidFill>
                  <a:srgbClr val="FFFFFF"/>
                </a:solidFill>
              </a:defRPr>
            </a:lvl7pPr>
            <a:lvl8pPr lvl="7" rtl="0" algn="ctr">
              <a:spcBef>
                <a:spcPts val="0"/>
              </a:spcBef>
              <a:spcAft>
                <a:spcPts val="0"/>
              </a:spcAft>
              <a:buClr>
                <a:srgbClr val="FFFFFF"/>
              </a:buClr>
              <a:buSzPts val="4000"/>
              <a:buNone/>
              <a:defRPr sz="4000">
                <a:solidFill>
                  <a:srgbClr val="FFFFFF"/>
                </a:solidFill>
              </a:defRPr>
            </a:lvl8pPr>
            <a:lvl9pPr lvl="8" rtl="0" algn="ctr">
              <a:spcBef>
                <a:spcPts val="0"/>
              </a:spcBef>
              <a:spcAft>
                <a:spcPts val="0"/>
              </a:spcAft>
              <a:buClr>
                <a:srgbClr val="FFFFFF"/>
              </a:buClr>
              <a:buSzPts val="4000"/>
              <a:buNone/>
              <a:defRPr sz="4000">
                <a:solidFill>
                  <a:srgbClr val="FFFFFF"/>
                </a:solidFill>
              </a:defRPr>
            </a:lvl9pPr>
          </a:lstStyle>
          <a:p/>
        </p:txBody>
      </p:sp>
      <p:sp>
        <p:nvSpPr>
          <p:cNvPr id="50" name="Google Shape;50;p3"/>
          <p:cNvSpPr txBox="1"/>
          <p:nvPr>
            <p:ph idx="1" type="subTitle"/>
          </p:nvPr>
        </p:nvSpPr>
        <p:spPr>
          <a:xfrm>
            <a:off x="2626350" y="3144854"/>
            <a:ext cx="38913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400"/>
              <a:buNone/>
              <a:defRPr>
                <a:solidFill>
                  <a:srgbClr val="000000"/>
                </a:solidFill>
              </a:defRPr>
            </a:lvl1pPr>
            <a:lvl2pPr lvl="1" rtl="0" algn="ctr">
              <a:spcBef>
                <a:spcPts val="0"/>
              </a:spcBef>
              <a:spcAft>
                <a:spcPts val="0"/>
              </a:spcAft>
              <a:buClr>
                <a:srgbClr val="000000"/>
              </a:buClr>
              <a:buSzPts val="3000"/>
              <a:buNone/>
              <a:defRPr sz="3000">
                <a:solidFill>
                  <a:srgbClr val="000000"/>
                </a:solidFill>
              </a:defRPr>
            </a:lvl2pPr>
            <a:lvl3pPr lvl="2" rtl="0" algn="ctr">
              <a:spcBef>
                <a:spcPts val="0"/>
              </a:spcBef>
              <a:spcAft>
                <a:spcPts val="0"/>
              </a:spcAft>
              <a:buClr>
                <a:srgbClr val="000000"/>
              </a:buClr>
              <a:buSzPts val="3000"/>
              <a:buNone/>
              <a:defRPr sz="3000">
                <a:solidFill>
                  <a:srgbClr val="000000"/>
                </a:solidFill>
              </a:defRPr>
            </a:lvl3pPr>
            <a:lvl4pPr lvl="3" rtl="0" algn="ctr">
              <a:spcBef>
                <a:spcPts val="0"/>
              </a:spcBef>
              <a:spcAft>
                <a:spcPts val="0"/>
              </a:spcAft>
              <a:buClr>
                <a:srgbClr val="000000"/>
              </a:buClr>
              <a:buSzPts val="3000"/>
              <a:buNone/>
              <a:defRPr sz="3000">
                <a:solidFill>
                  <a:srgbClr val="000000"/>
                </a:solidFill>
              </a:defRPr>
            </a:lvl4pPr>
            <a:lvl5pPr lvl="4" rtl="0" algn="ctr">
              <a:spcBef>
                <a:spcPts val="0"/>
              </a:spcBef>
              <a:spcAft>
                <a:spcPts val="0"/>
              </a:spcAft>
              <a:buClr>
                <a:srgbClr val="000000"/>
              </a:buClr>
              <a:buSzPts val="3000"/>
              <a:buNone/>
              <a:defRPr sz="3000">
                <a:solidFill>
                  <a:srgbClr val="000000"/>
                </a:solidFill>
              </a:defRPr>
            </a:lvl5pPr>
            <a:lvl6pPr lvl="5" rtl="0" algn="ctr">
              <a:spcBef>
                <a:spcPts val="0"/>
              </a:spcBef>
              <a:spcAft>
                <a:spcPts val="0"/>
              </a:spcAft>
              <a:buClr>
                <a:srgbClr val="000000"/>
              </a:buClr>
              <a:buSzPts val="3000"/>
              <a:buNone/>
              <a:defRPr sz="3000">
                <a:solidFill>
                  <a:srgbClr val="000000"/>
                </a:solidFill>
              </a:defRPr>
            </a:lvl6pPr>
            <a:lvl7pPr lvl="6" rtl="0" algn="ctr">
              <a:spcBef>
                <a:spcPts val="0"/>
              </a:spcBef>
              <a:spcAft>
                <a:spcPts val="0"/>
              </a:spcAft>
              <a:buClr>
                <a:srgbClr val="000000"/>
              </a:buClr>
              <a:buSzPts val="3000"/>
              <a:buNone/>
              <a:defRPr sz="3000">
                <a:solidFill>
                  <a:srgbClr val="000000"/>
                </a:solidFill>
              </a:defRPr>
            </a:lvl7pPr>
            <a:lvl8pPr lvl="7" rtl="0" algn="ctr">
              <a:spcBef>
                <a:spcPts val="0"/>
              </a:spcBef>
              <a:spcAft>
                <a:spcPts val="0"/>
              </a:spcAft>
              <a:buClr>
                <a:srgbClr val="000000"/>
              </a:buClr>
              <a:buSzPts val="3000"/>
              <a:buNone/>
              <a:defRPr sz="3000">
                <a:solidFill>
                  <a:srgbClr val="000000"/>
                </a:solidFill>
              </a:defRPr>
            </a:lvl8pPr>
            <a:lvl9pPr lvl="8" rtl="0" algn="ctr">
              <a:spcBef>
                <a:spcPts val="0"/>
              </a:spcBef>
              <a:spcAft>
                <a:spcPts val="0"/>
              </a:spcAft>
              <a:buClr>
                <a:srgbClr val="000000"/>
              </a:buClr>
              <a:buSzPts val="3000"/>
              <a:buNone/>
              <a:defRPr sz="3000">
                <a:solidFill>
                  <a:srgbClr val="000000"/>
                </a:solidFill>
              </a:defRPr>
            </a:lvl9pPr>
          </a:lstStyle>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59" name="Shape 59"/>
        <p:cNvGrpSpPr/>
        <p:nvPr/>
      </p:nvGrpSpPr>
      <p:grpSpPr>
        <a:xfrm>
          <a:off x="0" y="0"/>
          <a:ext cx="0" cy="0"/>
          <a:chOff x="0" y="0"/>
          <a:chExt cx="0" cy="0"/>
        </a:xfrm>
      </p:grpSpPr>
      <p:sp>
        <p:nvSpPr>
          <p:cNvPr id="60" name="Google Shape;60;p4"/>
          <p:cNvSpPr/>
          <p:nvPr/>
        </p:nvSpPr>
        <p:spPr>
          <a:xfrm>
            <a:off x="2454800" y="0"/>
            <a:ext cx="4234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lvl1pPr indent="-381000" lvl="0" marL="457200" rtl="0" algn="ctr">
              <a:lnSpc>
                <a:spcPct val="115000"/>
              </a:lnSpc>
              <a:spcBef>
                <a:spcPts val="600"/>
              </a:spcBef>
              <a:spcAft>
                <a:spcPts val="0"/>
              </a:spcAft>
              <a:buSzPts val="2400"/>
              <a:buChar char="▹"/>
              <a:defRPr i="1"/>
            </a:lvl1pPr>
            <a:lvl2pPr indent="-381000" lvl="1" marL="914400" rtl="0" algn="ctr">
              <a:lnSpc>
                <a:spcPct val="115000"/>
              </a:lnSpc>
              <a:spcBef>
                <a:spcPts val="0"/>
              </a:spcBef>
              <a:spcAft>
                <a:spcPts val="0"/>
              </a:spcAft>
              <a:buSzPts val="2400"/>
              <a:buChar char="￭"/>
              <a:defRPr i="1"/>
            </a:lvl2pPr>
            <a:lvl3pPr indent="-381000" lvl="2" marL="1371600" rtl="0" algn="ctr">
              <a:lnSpc>
                <a:spcPct val="115000"/>
              </a:lnSpc>
              <a:spcBef>
                <a:spcPts val="0"/>
              </a:spcBef>
              <a:spcAft>
                <a:spcPts val="0"/>
              </a:spcAft>
              <a:buSzPts val="2400"/>
              <a:buChar char="⬝"/>
              <a:defRPr i="1"/>
            </a:lvl3pPr>
            <a:lvl4pPr indent="-381000" lvl="3" marL="1828800" rtl="0" algn="ctr">
              <a:lnSpc>
                <a:spcPct val="115000"/>
              </a:lnSpc>
              <a:spcBef>
                <a:spcPts val="0"/>
              </a:spcBef>
              <a:spcAft>
                <a:spcPts val="0"/>
              </a:spcAft>
              <a:buSzPts val="2400"/>
              <a:buChar char="●"/>
              <a:defRPr i="1"/>
            </a:lvl4pPr>
            <a:lvl5pPr indent="-381000" lvl="4" marL="2286000" rtl="0" algn="ctr">
              <a:lnSpc>
                <a:spcPct val="115000"/>
              </a:lnSpc>
              <a:spcBef>
                <a:spcPts val="0"/>
              </a:spcBef>
              <a:spcAft>
                <a:spcPts val="0"/>
              </a:spcAft>
              <a:buSzPts val="2400"/>
              <a:buChar char="○"/>
              <a:defRPr i="1"/>
            </a:lvl5pPr>
            <a:lvl6pPr indent="-381000" lvl="5" marL="2743200" rtl="0" algn="ctr">
              <a:lnSpc>
                <a:spcPct val="115000"/>
              </a:lnSpc>
              <a:spcBef>
                <a:spcPts val="0"/>
              </a:spcBef>
              <a:spcAft>
                <a:spcPts val="0"/>
              </a:spcAft>
              <a:buSzPts val="2400"/>
              <a:buChar char="■"/>
              <a:defRPr i="1"/>
            </a:lvl6pPr>
            <a:lvl7pPr indent="-381000" lvl="6" marL="3200400" rtl="0" algn="ctr">
              <a:lnSpc>
                <a:spcPct val="115000"/>
              </a:lnSpc>
              <a:spcBef>
                <a:spcPts val="0"/>
              </a:spcBef>
              <a:spcAft>
                <a:spcPts val="0"/>
              </a:spcAft>
              <a:buSzPts val="2400"/>
              <a:buChar char="●"/>
              <a:defRPr i="1"/>
            </a:lvl7pPr>
            <a:lvl8pPr indent="-381000" lvl="7" marL="3657600" rtl="0" algn="ctr">
              <a:lnSpc>
                <a:spcPct val="115000"/>
              </a:lnSpc>
              <a:spcBef>
                <a:spcPts val="0"/>
              </a:spcBef>
              <a:spcAft>
                <a:spcPts val="0"/>
              </a:spcAft>
              <a:buSzPts val="2400"/>
              <a:buChar char="○"/>
              <a:defRPr i="1"/>
            </a:lvl8pPr>
            <a:lvl9pPr indent="-381000" lvl="8" marL="4114800" algn="ctr">
              <a:lnSpc>
                <a:spcPct val="115000"/>
              </a:lnSpc>
              <a:spcBef>
                <a:spcPts val="0"/>
              </a:spcBef>
              <a:spcAft>
                <a:spcPts val="0"/>
              </a:spcAft>
              <a:buSzPts val="2400"/>
              <a:buChar char="■"/>
              <a:defRPr i="1"/>
            </a:lvl9pPr>
          </a:lstStyle>
          <a:p/>
        </p:txBody>
      </p:sp>
      <p:sp>
        <p:nvSpPr>
          <p:cNvPr id="63" name="Google Shape;63;p4"/>
          <p:cNvSpPr txBox="1"/>
          <p:nvPr/>
        </p:nvSpPr>
        <p:spPr>
          <a:xfrm>
            <a:off x="3593400" y="19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A5B0FE"/>
                </a:solidFill>
                <a:latin typeface="Work Sans"/>
                <a:ea typeface="Work Sans"/>
                <a:cs typeface="Work Sans"/>
                <a:sym typeface="Work Sans"/>
              </a:rPr>
              <a:t>“</a:t>
            </a:r>
            <a:endParaRPr b="1" sz="7200">
              <a:solidFill>
                <a:srgbClr val="A5B0FE"/>
              </a:solidFill>
              <a:latin typeface="Work Sans"/>
              <a:ea typeface="Work Sans"/>
              <a:cs typeface="Work Sans"/>
              <a:sym typeface="Work Sans"/>
            </a:endParaRPr>
          </a:p>
        </p:txBody>
      </p:sp>
      <p:sp>
        <p:nvSpPr>
          <p:cNvPr id="64" name="Google Shape;64;p4"/>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65" name="Google Shape;65;p4"/>
          <p:cNvGrpSpPr/>
          <p:nvPr/>
        </p:nvGrpSpPr>
        <p:grpSpPr>
          <a:xfrm>
            <a:off x="6876950" y="3340125"/>
            <a:ext cx="2267050" cy="1803375"/>
            <a:chOff x="9925050" y="4203700"/>
            <a:chExt cx="2267050" cy="1803375"/>
          </a:xfrm>
        </p:grpSpPr>
        <p:sp>
          <p:nvSpPr>
            <p:cNvPr id="66" name="Google Shape;66;p4"/>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4"/>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4"/>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4"/>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4"/>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4"/>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4"/>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4"/>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4"/>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4"/>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4"/>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4"/>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8" name="Google Shape;78;p4"/>
          <p:cNvGrpSpPr/>
          <p:nvPr/>
        </p:nvGrpSpPr>
        <p:grpSpPr>
          <a:xfrm>
            <a:off x="0" y="0"/>
            <a:ext cx="2266938" cy="1754200"/>
            <a:chOff x="9598025" y="882650"/>
            <a:chExt cx="2266938" cy="1754200"/>
          </a:xfrm>
        </p:grpSpPr>
        <p:sp>
          <p:nvSpPr>
            <p:cNvPr id="79" name="Google Shape;79;p4"/>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4"/>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 name="Google Shape;81;p4"/>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4"/>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83"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86" name="Google Shape;86;p5"/>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8" name="Google Shape;88;p5"/>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1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5" name="Google Shape;115;p6"/>
          <p:cNvSpPr txBox="1"/>
          <p:nvPr>
            <p:ph idx="1" type="body"/>
          </p:nvPr>
        </p:nvSpPr>
        <p:spPr>
          <a:xfrm>
            <a:off x="457200" y="1672300"/>
            <a:ext cx="2494200" cy="3155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16" name="Google Shape;116;p6"/>
          <p:cNvSpPr txBox="1"/>
          <p:nvPr>
            <p:ph idx="2" type="body"/>
          </p:nvPr>
        </p:nvSpPr>
        <p:spPr>
          <a:xfrm>
            <a:off x="3101652" y="1672300"/>
            <a:ext cx="2494200" cy="3155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17" name="Google Shape;117;p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42" name="Shape 142"/>
        <p:cNvGrpSpPr/>
        <p:nvPr/>
      </p:nvGrpSpPr>
      <p:grpSpPr>
        <a:xfrm>
          <a:off x="0" y="0"/>
          <a:ext cx="0" cy="0"/>
          <a:chOff x="0" y="0"/>
          <a:chExt cx="0" cy="0"/>
        </a:xfrm>
      </p:grpSpPr>
      <p:sp>
        <p:nvSpPr>
          <p:cNvPr id="143" name="Google Shape;143;p7"/>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 name="Google Shape;146;p7"/>
          <p:cNvSpPr txBox="1"/>
          <p:nvPr>
            <p:ph idx="1" type="body"/>
          </p:nvPr>
        </p:nvSpPr>
        <p:spPr>
          <a:xfrm>
            <a:off x="4572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7" name="Google Shape;147;p7"/>
          <p:cNvSpPr txBox="1"/>
          <p:nvPr>
            <p:ph idx="2" type="body"/>
          </p:nvPr>
        </p:nvSpPr>
        <p:spPr>
          <a:xfrm>
            <a:off x="219835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8" name="Google Shape;148;p7"/>
          <p:cNvSpPr txBox="1"/>
          <p:nvPr>
            <p:ph idx="3" type="body"/>
          </p:nvPr>
        </p:nvSpPr>
        <p:spPr>
          <a:xfrm>
            <a:off x="39395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9" name="Google Shape;149;p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150" name="Google Shape;150;p7"/>
          <p:cNvGrpSpPr/>
          <p:nvPr/>
        </p:nvGrpSpPr>
        <p:grpSpPr>
          <a:xfrm>
            <a:off x="6405913" y="-12"/>
            <a:ext cx="2347900" cy="2270150"/>
            <a:chOff x="6545263" y="855663"/>
            <a:chExt cx="2347900" cy="2270150"/>
          </a:xfrm>
        </p:grpSpPr>
        <p:sp>
          <p:nvSpPr>
            <p:cNvPr id="151" name="Google Shape;151;p7"/>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 name="Google Shape;152;p7"/>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 name="Google Shape;153;p7"/>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7"/>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7"/>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7"/>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7"/>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7"/>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7"/>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7"/>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7"/>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7"/>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7"/>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4" name="Google Shape;164;p7"/>
          <p:cNvGrpSpPr/>
          <p:nvPr/>
        </p:nvGrpSpPr>
        <p:grpSpPr>
          <a:xfrm>
            <a:off x="6707938" y="2948000"/>
            <a:ext cx="1732075" cy="2195488"/>
            <a:chOff x="6662738" y="3806825"/>
            <a:chExt cx="1732075" cy="2195488"/>
          </a:xfrm>
        </p:grpSpPr>
        <p:sp>
          <p:nvSpPr>
            <p:cNvPr id="165" name="Google Shape;165;p7"/>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7"/>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7"/>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7"/>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7"/>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7"/>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7"/>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7"/>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7"/>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7"/>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7"/>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7"/>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7"/>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7"/>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7"/>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7"/>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7"/>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7"/>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7" name="Google Shape;187;p8"/>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9" name="Shape 219"/>
        <p:cNvGrpSpPr/>
        <p:nvPr/>
      </p:nvGrpSpPr>
      <p:grpSpPr>
        <a:xfrm>
          <a:off x="0" y="0"/>
          <a:ext cx="0" cy="0"/>
          <a:chOff x="0" y="0"/>
          <a:chExt cx="0" cy="0"/>
        </a:xfrm>
      </p:grpSpPr>
      <p:sp>
        <p:nvSpPr>
          <p:cNvPr id="220" name="Google Shape;220;p9"/>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txBox="1"/>
          <p:nvPr>
            <p:ph idx="1" type="body"/>
          </p:nvPr>
        </p:nvSpPr>
        <p:spPr>
          <a:xfrm>
            <a:off x="6390750" y="439500"/>
            <a:ext cx="2122500" cy="4264200"/>
          </a:xfrm>
          <a:prstGeom prst="rect">
            <a:avLst/>
          </a:prstGeom>
        </p:spPr>
        <p:txBody>
          <a:bodyPr anchorCtr="0" anchor="ctr" bIns="91425" lIns="91425" spcFirstLastPara="1" rIns="91425" wrap="square" tIns="91425">
            <a:noAutofit/>
          </a:bodyPr>
          <a:lstStyle>
            <a:lvl1pPr indent="-228600" lvl="0" marL="457200">
              <a:spcBef>
                <a:spcPts val="360"/>
              </a:spcBef>
              <a:spcAft>
                <a:spcPts val="0"/>
              </a:spcAft>
              <a:buClr>
                <a:srgbClr val="FFFFFF"/>
              </a:buClr>
              <a:buSzPts val="1800"/>
              <a:buNone/>
              <a:defRPr sz="1800">
                <a:solidFill>
                  <a:srgbClr val="FFFFFF"/>
                </a:solidFill>
              </a:defRPr>
            </a:lvl1pPr>
          </a:lstStyle>
          <a:p/>
        </p:txBody>
      </p:sp>
      <p:sp>
        <p:nvSpPr>
          <p:cNvPr id="223" name="Google Shape;223;p9"/>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alf" type="blank">
  <p:cSld name="BLANK">
    <p:spTree>
      <p:nvGrpSpPr>
        <p:cNvPr id="224"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0" y="0"/>
            <a:ext cx="4566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586975"/>
            <a:ext cx="51387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1pPr>
            <a:lvl2pPr lvl="1">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2pPr>
            <a:lvl3pPr lvl="2">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3pPr>
            <a:lvl4pPr lvl="3">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4pPr>
            <a:lvl5pPr lvl="4">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5pPr>
            <a:lvl6pPr lvl="5">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6pPr>
            <a:lvl7pPr lvl="6">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7pPr>
            <a:lvl8pPr lvl="7">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8pPr>
            <a:lvl9pPr lvl="8">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9pPr>
          </a:lstStyle>
          <a:p/>
        </p:txBody>
      </p:sp>
      <p:sp>
        <p:nvSpPr>
          <p:cNvPr id="7" name="Google Shape;7;p1"/>
          <p:cNvSpPr txBox="1"/>
          <p:nvPr>
            <p:ph idx="1" type="body"/>
          </p:nvPr>
        </p:nvSpPr>
        <p:spPr>
          <a:xfrm>
            <a:off x="457200" y="1657350"/>
            <a:ext cx="5138700" cy="31809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indent="-381000" lvl="1" marL="9144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indent="-381000" lvl="2" marL="13716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3pPr>
            <a:lvl4pPr indent="-381000" lvl="3" marL="18288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indent="-381000" lvl="4" marL="2286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indent="-381000" lvl="5" marL="27432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indent="-381000" lvl="6" marL="32004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indent="-381000" lvl="7" marL="36576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indent="-381000" lvl="8" marL="41148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p:txBody>
      </p:sp>
      <p:sp>
        <p:nvSpPr>
          <p:cNvPr id="8" name="Google Shape;8;p1"/>
          <p:cNvSpPr txBox="1"/>
          <p:nvPr>
            <p:ph idx="12" type="sldNum"/>
          </p:nvPr>
        </p:nvSpPr>
        <p:spPr>
          <a:xfrm>
            <a:off x="8808000" y="2208175"/>
            <a:ext cx="336000" cy="727200"/>
          </a:xfrm>
          <a:prstGeom prst="rect">
            <a:avLst/>
          </a:prstGeom>
          <a:noFill/>
          <a:ln>
            <a:noFill/>
          </a:ln>
        </p:spPr>
        <p:txBody>
          <a:bodyPr anchorCtr="0" anchor="ctr" bIns="91425" lIns="91425" spcFirstLastPara="1" rIns="91425" wrap="square" tIns="91425">
            <a:noAutofit/>
          </a:bodyPr>
          <a:lstStyle>
            <a:lvl1pPr lvl="0" algn="ctr">
              <a:buNone/>
              <a:defRPr sz="1000">
                <a:solidFill>
                  <a:schemeClr val="lt1"/>
                </a:solidFill>
                <a:latin typeface="Barlow"/>
                <a:ea typeface="Barlow"/>
                <a:cs typeface="Barlow"/>
                <a:sym typeface="Barlow"/>
              </a:defRPr>
            </a:lvl1pPr>
            <a:lvl2pPr lvl="1" algn="ctr">
              <a:buNone/>
              <a:defRPr sz="1000">
                <a:solidFill>
                  <a:schemeClr val="lt1"/>
                </a:solidFill>
                <a:latin typeface="Barlow"/>
                <a:ea typeface="Barlow"/>
                <a:cs typeface="Barlow"/>
                <a:sym typeface="Barlow"/>
              </a:defRPr>
            </a:lvl2pPr>
            <a:lvl3pPr lvl="2" algn="ctr">
              <a:buNone/>
              <a:defRPr sz="1000">
                <a:solidFill>
                  <a:schemeClr val="lt1"/>
                </a:solidFill>
                <a:latin typeface="Barlow"/>
                <a:ea typeface="Barlow"/>
                <a:cs typeface="Barlow"/>
                <a:sym typeface="Barlow"/>
              </a:defRPr>
            </a:lvl3pPr>
            <a:lvl4pPr lvl="3" algn="ctr">
              <a:buNone/>
              <a:defRPr sz="1000">
                <a:solidFill>
                  <a:schemeClr val="lt1"/>
                </a:solidFill>
                <a:latin typeface="Barlow"/>
                <a:ea typeface="Barlow"/>
                <a:cs typeface="Barlow"/>
                <a:sym typeface="Barlow"/>
              </a:defRPr>
            </a:lvl4pPr>
            <a:lvl5pPr lvl="4" algn="ctr">
              <a:buNone/>
              <a:defRPr sz="1000">
                <a:solidFill>
                  <a:schemeClr val="lt1"/>
                </a:solidFill>
                <a:latin typeface="Barlow"/>
                <a:ea typeface="Barlow"/>
                <a:cs typeface="Barlow"/>
                <a:sym typeface="Barlow"/>
              </a:defRPr>
            </a:lvl5pPr>
            <a:lvl6pPr lvl="5" algn="ctr">
              <a:buNone/>
              <a:defRPr sz="1000">
                <a:solidFill>
                  <a:schemeClr val="lt1"/>
                </a:solidFill>
                <a:latin typeface="Barlow"/>
                <a:ea typeface="Barlow"/>
                <a:cs typeface="Barlow"/>
                <a:sym typeface="Barlow"/>
              </a:defRPr>
            </a:lvl6pPr>
            <a:lvl7pPr lvl="6" algn="ctr">
              <a:buNone/>
              <a:defRPr sz="1000">
                <a:solidFill>
                  <a:schemeClr val="lt1"/>
                </a:solidFill>
                <a:latin typeface="Barlow"/>
                <a:ea typeface="Barlow"/>
                <a:cs typeface="Barlow"/>
                <a:sym typeface="Barlow"/>
              </a:defRPr>
            </a:lvl7pPr>
            <a:lvl8pPr lvl="7" algn="ctr">
              <a:buNone/>
              <a:defRPr sz="1000">
                <a:solidFill>
                  <a:schemeClr val="lt1"/>
                </a:solidFill>
                <a:latin typeface="Barlow"/>
                <a:ea typeface="Barlow"/>
                <a:cs typeface="Barlow"/>
                <a:sym typeface="Barlow"/>
              </a:defRPr>
            </a:lvl8pPr>
            <a:lvl9pPr lvl="8" algn="ctr">
              <a:buNone/>
              <a:defRPr sz="1000">
                <a:solidFill>
                  <a:schemeClr val="lt1"/>
                </a:solidFill>
                <a:latin typeface="Barlow"/>
                <a:ea typeface="Barlow"/>
                <a:cs typeface="Barlow"/>
                <a:sym typeface="Barlow"/>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3"/>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93700" lvl="0" marL="457200" rtl="0" algn="l">
              <a:lnSpc>
                <a:spcPct val="150000"/>
              </a:lnSpc>
              <a:spcBef>
                <a:spcPts val="600"/>
              </a:spcBef>
              <a:spcAft>
                <a:spcPts val="0"/>
              </a:spcAft>
              <a:buClr>
                <a:schemeClr val="accent1"/>
              </a:buClr>
              <a:buSzPts val="2600"/>
              <a:buFont typeface="Barlow Light"/>
              <a:buChar char="-"/>
            </a:pPr>
            <a:r>
              <a:t/>
            </a:r>
            <a:endParaRPr sz="2600">
              <a:solidFill>
                <a:schemeClr val="dk1"/>
              </a:solidFill>
              <a:latin typeface="Barlow Light"/>
              <a:ea typeface="Barlow Light"/>
              <a:cs typeface="Barlow Light"/>
              <a:sym typeface="Barlow Light"/>
            </a:endParaRPr>
          </a:p>
        </p:txBody>
      </p:sp>
      <p:sp>
        <p:nvSpPr>
          <p:cNvPr id="241" name="Google Shape;241;p13"/>
          <p:cNvSpPr txBox="1"/>
          <p:nvPr>
            <p:ph type="ctrTitle"/>
          </p:nvPr>
        </p:nvSpPr>
        <p:spPr>
          <a:xfrm>
            <a:off x="2122525" y="2444038"/>
            <a:ext cx="4899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ALTogether</a:t>
            </a:r>
            <a:endParaRPr/>
          </a:p>
        </p:txBody>
      </p:sp>
      <p:sp>
        <p:nvSpPr>
          <p:cNvPr id="242" name="Google Shape;242;p13"/>
          <p:cNvSpPr txBox="1"/>
          <p:nvPr/>
        </p:nvSpPr>
        <p:spPr>
          <a:xfrm>
            <a:off x="2772000" y="3537038"/>
            <a:ext cx="4321800" cy="3849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600"/>
              </a:spcBef>
              <a:spcAft>
                <a:spcPts val="0"/>
              </a:spcAft>
              <a:buClr>
                <a:schemeClr val="accent1"/>
              </a:buClr>
              <a:buSzPts val="1300"/>
              <a:buFont typeface="Barlow Light"/>
              <a:buChar char="-"/>
            </a:pPr>
            <a:r>
              <a:rPr lang="en" sz="1300">
                <a:solidFill>
                  <a:schemeClr val="dk1"/>
                </a:solidFill>
                <a:latin typeface="Barlow Light"/>
                <a:ea typeface="Barlow Light"/>
                <a:cs typeface="Barlow Light"/>
                <a:sym typeface="Barlow Light"/>
              </a:rPr>
              <a:t>Danielle, Jung-Won, Haeli, Sydney</a:t>
            </a:r>
            <a:endParaRPr sz="1300">
              <a:solidFill>
                <a:schemeClr val="dk1"/>
              </a:solidFill>
              <a:latin typeface="Barlow Light"/>
              <a:ea typeface="Barlow Light"/>
              <a:cs typeface="Barlow Light"/>
              <a:sym typeface="Barlow Light"/>
            </a:endParaRPr>
          </a:p>
        </p:txBody>
      </p:sp>
      <p:pic>
        <p:nvPicPr>
          <p:cNvPr id="243" name="Google Shape;243;p13"/>
          <p:cNvPicPr preferRelativeResize="0"/>
          <p:nvPr/>
        </p:nvPicPr>
        <p:blipFill>
          <a:blip r:embed="rId3">
            <a:alphaModFix/>
          </a:blip>
          <a:stretch>
            <a:fillRect/>
          </a:stretch>
        </p:blipFill>
        <p:spPr>
          <a:xfrm>
            <a:off x="3859175" y="1221563"/>
            <a:ext cx="1425704" cy="140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5" name="Shape 365"/>
        <p:cNvGrpSpPr/>
        <p:nvPr/>
      </p:nvGrpSpPr>
      <p:grpSpPr>
        <a:xfrm>
          <a:off x="0" y="0"/>
          <a:ext cx="0" cy="0"/>
          <a:chOff x="0" y="0"/>
          <a:chExt cx="0" cy="0"/>
        </a:xfrm>
      </p:grpSpPr>
      <p:sp>
        <p:nvSpPr>
          <p:cNvPr id="366" name="Google Shape;366;p22"/>
          <p:cNvSpPr/>
          <p:nvPr/>
        </p:nvSpPr>
        <p:spPr>
          <a:xfrm>
            <a:off x="25" y="-231775"/>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2"/>
          <p:cNvSpPr/>
          <p:nvPr/>
        </p:nvSpPr>
        <p:spPr>
          <a:xfrm>
            <a:off x="6687125" y="-230675"/>
            <a:ext cx="1338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2"/>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2"/>
          <p:cNvSpPr/>
          <p:nvPr/>
        </p:nvSpPr>
        <p:spPr>
          <a:xfrm>
            <a:off x="25" y="-3175"/>
            <a:ext cx="9146100" cy="5198700"/>
          </a:xfrm>
          <a:prstGeom prst="rect">
            <a:avLst/>
          </a:prstGeom>
          <a:solidFill>
            <a:srgbClr val="393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9348C"/>
              </a:solidFill>
            </a:endParaRPr>
          </a:p>
        </p:txBody>
      </p:sp>
      <p:sp>
        <p:nvSpPr>
          <p:cNvPr id="370" name="Google Shape;370;p22"/>
          <p:cNvSpPr txBox="1"/>
          <p:nvPr>
            <p:ph idx="4294967295" type="title"/>
          </p:nvPr>
        </p:nvSpPr>
        <p:spPr>
          <a:xfrm>
            <a:off x="373600" y="283875"/>
            <a:ext cx="3051600" cy="63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solidFill>
                  <a:srgbClr val="FFFFFF"/>
                </a:solidFill>
              </a:rPr>
              <a:t>Task 1</a:t>
            </a:r>
            <a:endParaRPr sz="3200">
              <a:solidFill>
                <a:srgbClr val="FFFFFF"/>
              </a:solidFill>
            </a:endParaRPr>
          </a:p>
        </p:txBody>
      </p:sp>
      <p:sp>
        <p:nvSpPr>
          <p:cNvPr id="371" name="Google Shape;371;p22"/>
          <p:cNvSpPr txBox="1"/>
          <p:nvPr/>
        </p:nvSpPr>
        <p:spPr>
          <a:xfrm>
            <a:off x="2225150" y="283875"/>
            <a:ext cx="5762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FFFF"/>
                </a:solidFill>
              </a:rPr>
              <a:t>Sighted users are </a:t>
            </a:r>
            <a:r>
              <a:rPr lang="en" sz="1800">
                <a:solidFill>
                  <a:srgbClr val="FFFFFF"/>
                </a:solidFill>
                <a:highlight>
                  <a:srgbClr val="D4D8FA"/>
                </a:highlight>
              </a:rPr>
              <a:t> </a:t>
            </a:r>
            <a:r>
              <a:rPr lang="en" sz="1800">
                <a:solidFill>
                  <a:srgbClr val="39348C"/>
                </a:solidFill>
                <a:highlight>
                  <a:srgbClr val="D4D8FA"/>
                </a:highlight>
              </a:rPr>
              <a:t>reminded </a:t>
            </a:r>
            <a:r>
              <a:rPr lang="en" sz="1800">
                <a:solidFill>
                  <a:srgbClr val="FFFFFF"/>
                </a:solidFill>
              </a:rPr>
              <a:t> to write alt text and can </a:t>
            </a:r>
            <a:r>
              <a:rPr lang="en" sz="1800">
                <a:solidFill>
                  <a:srgbClr val="D4D8FA"/>
                </a:solidFill>
                <a:highlight>
                  <a:srgbClr val="D4D8FA"/>
                </a:highlight>
              </a:rPr>
              <a:t>l</a:t>
            </a:r>
            <a:r>
              <a:rPr lang="en" sz="1800">
                <a:solidFill>
                  <a:srgbClr val="39348C"/>
                </a:solidFill>
                <a:highlight>
                  <a:srgbClr val="D4D8FA"/>
                </a:highlight>
              </a:rPr>
              <a:t>find</a:t>
            </a:r>
            <a:r>
              <a:rPr lang="en" sz="1800">
                <a:solidFill>
                  <a:srgbClr val="D4D8FA"/>
                </a:solidFill>
                <a:highlight>
                  <a:srgbClr val="D4D8FA"/>
                </a:highlight>
              </a:rPr>
              <a:t>l</a:t>
            </a:r>
            <a:r>
              <a:rPr lang="en" sz="1800">
                <a:solidFill>
                  <a:srgbClr val="FFFFFF"/>
                </a:solidFill>
              </a:rPr>
              <a:t> where to write it in the first place</a:t>
            </a:r>
            <a:endParaRPr sz="1600">
              <a:solidFill>
                <a:srgbClr val="FFFFFF"/>
              </a:solidFill>
              <a:latin typeface="Barlow Light"/>
              <a:ea typeface="Barlow Light"/>
              <a:cs typeface="Barlow Light"/>
              <a:sym typeface="Barlow Light"/>
            </a:endParaRPr>
          </a:p>
        </p:txBody>
      </p:sp>
      <p:pic>
        <p:nvPicPr>
          <p:cNvPr id="372" name="Google Shape;372;p22"/>
          <p:cNvPicPr preferRelativeResize="0"/>
          <p:nvPr/>
        </p:nvPicPr>
        <p:blipFill>
          <a:blip r:embed="rId3">
            <a:alphaModFix/>
          </a:blip>
          <a:stretch>
            <a:fillRect/>
          </a:stretch>
        </p:blipFill>
        <p:spPr>
          <a:xfrm>
            <a:off x="3698871" y="1466525"/>
            <a:ext cx="1865231" cy="3250878"/>
          </a:xfrm>
          <a:prstGeom prst="rect">
            <a:avLst/>
          </a:prstGeom>
          <a:noFill/>
          <a:ln>
            <a:noFill/>
          </a:ln>
        </p:spPr>
      </p:pic>
      <p:pic>
        <p:nvPicPr>
          <p:cNvPr id="373" name="Google Shape;373;p22"/>
          <p:cNvPicPr preferRelativeResize="0"/>
          <p:nvPr/>
        </p:nvPicPr>
        <p:blipFill>
          <a:blip r:embed="rId4">
            <a:alphaModFix/>
          </a:blip>
          <a:stretch>
            <a:fillRect/>
          </a:stretch>
        </p:blipFill>
        <p:spPr>
          <a:xfrm>
            <a:off x="6568091" y="1466523"/>
            <a:ext cx="1865231" cy="3250878"/>
          </a:xfrm>
          <a:prstGeom prst="rect">
            <a:avLst/>
          </a:prstGeom>
          <a:noFill/>
          <a:ln>
            <a:noFill/>
          </a:ln>
        </p:spPr>
      </p:pic>
      <p:pic>
        <p:nvPicPr>
          <p:cNvPr id="374" name="Google Shape;374;p22"/>
          <p:cNvPicPr preferRelativeResize="0"/>
          <p:nvPr/>
        </p:nvPicPr>
        <p:blipFill>
          <a:blip r:embed="rId5">
            <a:alphaModFix/>
          </a:blip>
          <a:stretch>
            <a:fillRect/>
          </a:stretch>
        </p:blipFill>
        <p:spPr>
          <a:xfrm>
            <a:off x="747250" y="1466525"/>
            <a:ext cx="1828601" cy="3250877"/>
          </a:xfrm>
          <a:prstGeom prst="rect">
            <a:avLst/>
          </a:prstGeom>
          <a:noFill/>
          <a:ln>
            <a:noFill/>
          </a:ln>
        </p:spPr>
      </p:pic>
      <p:cxnSp>
        <p:nvCxnSpPr>
          <p:cNvPr id="375" name="Google Shape;375;p22"/>
          <p:cNvCxnSpPr/>
          <p:nvPr/>
        </p:nvCxnSpPr>
        <p:spPr>
          <a:xfrm>
            <a:off x="2520971" y="1966663"/>
            <a:ext cx="1341000" cy="28200"/>
          </a:xfrm>
          <a:prstGeom prst="straightConnector1">
            <a:avLst/>
          </a:prstGeom>
          <a:noFill/>
          <a:ln cap="flat" cmpd="sng" w="28575">
            <a:solidFill>
              <a:srgbClr val="FF0000"/>
            </a:solidFill>
            <a:prstDash val="solid"/>
            <a:round/>
            <a:headEnd len="med" w="med" type="none"/>
            <a:tailEnd len="med" w="med" type="triangle"/>
          </a:ln>
        </p:spPr>
      </p:cxnSp>
      <p:sp>
        <p:nvSpPr>
          <p:cNvPr id="376" name="Google Shape;376;p22"/>
          <p:cNvSpPr/>
          <p:nvPr/>
        </p:nvSpPr>
        <p:spPr>
          <a:xfrm>
            <a:off x="2043675" y="1705675"/>
            <a:ext cx="477300" cy="261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2"/>
          <p:cNvSpPr/>
          <p:nvPr/>
        </p:nvSpPr>
        <p:spPr>
          <a:xfrm>
            <a:off x="4546625" y="2915348"/>
            <a:ext cx="878400" cy="195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8" name="Google Shape;378;p22"/>
          <p:cNvCxnSpPr/>
          <p:nvPr/>
        </p:nvCxnSpPr>
        <p:spPr>
          <a:xfrm flipH="1" rot="10800000">
            <a:off x="5425021" y="2819938"/>
            <a:ext cx="1250400" cy="179100"/>
          </a:xfrm>
          <a:prstGeom prst="straightConnector1">
            <a:avLst/>
          </a:prstGeom>
          <a:noFill/>
          <a:ln cap="flat" cmpd="sng" w="28575">
            <a:solidFill>
              <a:srgbClr val="FF0000"/>
            </a:solidFill>
            <a:prstDash val="solid"/>
            <a:round/>
            <a:headEnd len="med" w="med" type="none"/>
            <a:tailEnd len="med" w="med" type="triangle"/>
          </a:ln>
        </p:spPr>
      </p:cxnSp>
      <p:sp>
        <p:nvSpPr>
          <p:cNvPr id="379" name="Google Shape;379;p22"/>
          <p:cNvSpPr/>
          <p:nvPr/>
        </p:nvSpPr>
        <p:spPr>
          <a:xfrm>
            <a:off x="6752900" y="2317475"/>
            <a:ext cx="1620300" cy="858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3" name="Shape 383"/>
        <p:cNvGrpSpPr/>
        <p:nvPr/>
      </p:nvGrpSpPr>
      <p:grpSpPr>
        <a:xfrm>
          <a:off x="0" y="0"/>
          <a:ext cx="0" cy="0"/>
          <a:chOff x="0" y="0"/>
          <a:chExt cx="0" cy="0"/>
        </a:xfrm>
      </p:grpSpPr>
      <p:sp>
        <p:nvSpPr>
          <p:cNvPr id="384" name="Google Shape;384;p23"/>
          <p:cNvSpPr/>
          <p:nvPr/>
        </p:nvSpPr>
        <p:spPr>
          <a:xfrm>
            <a:off x="76225" y="149225"/>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3"/>
          <p:cNvSpPr/>
          <p:nvPr/>
        </p:nvSpPr>
        <p:spPr>
          <a:xfrm>
            <a:off x="6687125" y="150325"/>
            <a:ext cx="1338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3"/>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3"/>
          <p:cNvSpPr/>
          <p:nvPr/>
        </p:nvSpPr>
        <p:spPr>
          <a:xfrm>
            <a:off x="25" y="-3175"/>
            <a:ext cx="9146100" cy="5175600"/>
          </a:xfrm>
          <a:prstGeom prst="rect">
            <a:avLst/>
          </a:prstGeom>
          <a:solidFill>
            <a:srgbClr val="393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3"/>
          <p:cNvSpPr txBox="1"/>
          <p:nvPr>
            <p:ph idx="4294967295" type="title"/>
          </p:nvPr>
        </p:nvSpPr>
        <p:spPr>
          <a:xfrm>
            <a:off x="706488" y="4065025"/>
            <a:ext cx="3051600" cy="63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solidFill>
                  <a:srgbClr val="FFFFFF"/>
                </a:solidFill>
              </a:rPr>
              <a:t>Task 2</a:t>
            </a:r>
            <a:endParaRPr sz="3300">
              <a:solidFill>
                <a:srgbClr val="FFFFFF"/>
              </a:solidFill>
            </a:endParaRPr>
          </a:p>
        </p:txBody>
      </p:sp>
      <p:sp>
        <p:nvSpPr>
          <p:cNvPr id="389" name="Google Shape;389;p23"/>
          <p:cNvSpPr txBox="1"/>
          <p:nvPr/>
        </p:nvSpPr>
        <p:spPr>
          <a:xfrm>
            <a:off x="2788675" y="3962725"/>
            <a:ext cx="5994600" cy="106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FFFF"/>
                </a:solidFill>
              </a:rPr>
              <a:t>Sighted users </a:t>
            </a:r>
            <a:r>
              <a:rPr lang="en" sz="1800">
                <a:solidFill>
                  <a:srgbClr val="D4D8FA"/>
                </a:solidFill>
                <a:highlight>
                  <a:srgbClr val="D4D8FA"/>
                </a:highlight>
              </a:rPr>
              <a:t>l</a:t>
            </a:r>
            <a:r>
              <a:rPr lang="en" sz="1800">
                <a:solidFill>
                  <a:srgbClr val="39348C"/>
                </a:solidFill>
                <a:highlight>
                  <a:srgbClr val="D4D8FA"/>
                </a:highlight>
              </a:rPr>
              <a:t>modify</a:t>
            </a:r>
            <a:r>
              <a:rPr lang="en" sz="1800">
                <a:solidFill>
                  <a:srgbClr val="D4D8FA"/>
                </a:solidFill>
                <a:highlight>
                  <a:srgbClr val="D4D8FA"/>
                </a:highlight>
              </a:rPr>
              <a:t>l</a:t>
            </a:r>
            <a:r>
              <a:rPr lang="en" sz="1800">
                <a:solidFill>
                  <a:srgbClr val="FFFFFF"/>
                </a:solidFill>
              </a:rPr>
              <a:t> auto-generated alt text suggestions to add personalized </a:t>
            </a:r>
            <a:r>
              <a:rPr lang="en" sz="1800">
                <a:solidFill>
                  <a:srgbClr val="D4D8FA"/>
                </a:solidFill>
                <a:highlight>
                  <a:srgbClr val="D4D8FA"/>
                </a:highlight>
              </a:rPr>
              <a:t>l</a:t>
            </a:r>
            <a:r>
              <a:rPr lang="en" sz="1800">
                <a:solidFill>
                  <a:srgbClr val="39348C"/>
                </a:solidFill>
                <a:highlight>
                  <a:srgbClr val="D4D8FA"/>
                </a:highlight>
              </a:rPr>
              <a:t>context</a:t>
            </a:r>
            <a:r>
              <a:rPr lang="en" sz="1800">
                <a:solidFill>
                  <a:srgbClr val="D4D8FA"/>
                </a:solidFill>
                <a:highlight>
                  <a:srgbClr val="D4D8FA"/>
                </a:highlight>
              </a:rPr>
              <a:t>l</a:t>
            </a:r>
            <a:r>
              <a:rPr lang="en" sz="1800">
                <a:solidFill>
                  <a:srgbClr val="FFFFFF"/>
                </a:solidFill>
              </a:rPr>
              <a:t> to their images</a:t>
            </a:r>
            <a:endParaRPr sz="1600">
              <a:solidFill>
                <a:srgbClr val="FFFFFF"/>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600">
              <a:solidFill>
                <a:srgbClr val="FFFFFF"/>
              </a:solidFill>
            </a:endParaRPr>
          </a:p>
        </p:txBody>
      </p:sp>
      <p:pic>
        <p:nvPicPr>
          <p:cNvPr id="390" name="Google Shape;390;p23"/>
          <p:cNvPicPr preferRelativeResize="0"/>
          <p:nvPr/>
        </p:nvPicPr>
        <p:blipFill>
          <a:blip r:embed="rId3">
            <a:alphaModFix/>
          </a:blip>
          <a:stretch>
            <a:fillRect/>
          </a:stretch>
        </p:blipFill>
        <p:spPr>
          <a:xfrm>
            <a:off x="217148" y="245450"/>
            <a:ext cx="2025374" cy="3381222"/>
          </a:xfrm>
          <a:prstGeom prst="rect">
            <a:avLst/>
          </a:prstGeom>
          <a:noFill/>
          <a:ln>
            <a:noFill/>
          </a:ln>
        </p:spPr>
      </p:pic>
      <p:pic>
        <p:nvPicPr>
          <p:cNvPr id="391" name="Google Shape;391;p23"/>
          <p:cNvPicPr preferRelativeResize="0"/>
          <p:nvPr/>
        </p:nvPicPr>
        <p:blipFill>
          <a:blip r:embed="rId4">
            <a:alphaModFix/>
          </a:blip>
          <a:stretch>
            <a:fillRect/>
          </a:stretch>
        </p:blipFill>
        <p:spPr>
          <a:xfrm>
            <a:off x="2545221" y="268550"/>
            <a:ext cx="1876101" cy="3335327"/>
          </a:xfrm>
          <a:prstGeom prst="rect">
            <a:avLst/>
          </a:prstGeom>
          <a:noFill/>
          <a:ln>
            <a:noFill/>
          </a:ln>
        </p:spPr>
      </p:pic>
      <p:pic>
        <p:nvPicPr>
          <p:cNvPr id="392" name="Google Shape;392;p23"/>
          <p:cNvPicPr preferRelativeResize="0"/>
          <p:nvPr/>
        </p:nvPicPr>
        <p:blipFill>
          <a:blip r:embed="rId5">
            <a:alphaModFix/>
          </a:blip>
          <a:stretch>
            <a:fillRect/>
          </a:stretch>
        </p:blipFill>
        <p:spPr>
          <a:xfrm>
            <a:off x="4724025" y="245300"/>
            <a:ext cx="1902087" cy="3381524"/>
          </a:xfrm>
          <a:prstGeom prst="rect">
            <a:avLst/>
          </a:prstGeom>
          <a:noFill/>
          <a:ln>
            <a:noFill/>
          </a:ln>
        </p:spPr>
      </p:pic>
      <p:pic>
        <p:nvPicPr>
          <p:cNvPr id="393" name="Google Shape;393;p23"/>
          <p:cNvPicPr preferRelativeResize="0"/>
          <p:nvPr/>
        </p:nvPicPr>
        <p:blipFill>
          <a:blip r:embed="rId6">
            <a:alphaModFix/>
          </a:blip>
          <a:stretch>
            <a:fillRect/>
          </a:stretch>
        </p:blipFill>
        <p:spPr>
          <a:xfrm>
            <a:off x="6928801" y="245463"/>
            <a:ext cx="1902076" cy="3381489"/>
          </a:xfrm>
          <a:prstGeom prst="rect">
            <a:avLst/>
          </a:prstGeom>
          <a:noFill/>
          <a:ln>
            <a:noFill/>
          </a:ln>
        </p:spPr>
      </p:pic>
      <p:cxnSp>
        <p:nvCxnSpPr>
          <p:cNvPr id="394" name="Google Shape;394;p23"/>
          <p:cNvCxnSpPr>
            <a:endCxn id="391" idx="1"/>
          </p:cNvCxnSpPr>
          <p:nvPr/>
        </p:nvCxnSpPr>
        <p:spPr>
          <a:xfrm>
            <a:off x="2009421" y="1936213"/>
            <a:ext cx="535800" cy="0"/>
          </a:xfrm>
          <a:prstGeom prst="straightConnector1">
            <a:avLst/>
          </a:prstGeom>
          <a:noFill/>
          <a:ln cap="flat" cmpd="sng" w="28575">
            <a:solidFill>
              <a:srgbClr val="FF0000"/>
            </a:solidFill>
            <a:prstDash val="solid"/>
            <a:round/>
            <a:headEnd len="med" w="med" type="none"/>
            <a:tailEnd len="med" w="med" type="triangle"/>
          </a:ln>
        </p:spPr>
      </p:cxnSp>
      <p:sp>
        <p:nvSpPr>
          <p:cNvPr id="395" name="Google Shape;395;p23"/>
          <p:cNvSpPr/>
          <p:nvPr/>
        </p:nvSpPr>
        <p:spPr>
          <a:xfrm>
            <a:off x="316900" y="2311750"/>
            <a:ext cx="1753800" cy="727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3"/>
          <p:cNvSpPr/>
          <p:nvPr/>
        </p:nvSpPr>
        <p:spPr>
          <a:xfrm>
            <a:off x="2606375" y="2311750"/>
            <a:ext cx="1753800" cy="987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7" name="Google Shape;397;p23"/>
          <p:cNvCxnSpPr>
            <a:endCxn id="392" idx="1"/>
          </p:cNvCxnSpPr>
          <p:nvPr/>
        </p:nvCxnSpPr>
        <p:spPr>
          <a:xfrm flipH="1" rot="10800000">
            <a:off x="4229925" y="1936062"/>
            <a:ext cx="494100" cy="6300"/>
          </a:xfrm>
          <a:prstGeom prst="straightConnector1">
            <a:avLst/>
          </a:prstGeom>
          <a:noFill/>
          <a:ln cap="flat" cmpd="sng" w="28575">
            <a:solidFill>
              <a:srgbClr val="FF0000"/>
            </a:solidFill>
            <a:prstDash val="solid"/>
            <a:round/>
            <a:headEnd len="med" w="med" type="none"/>
            <a:tailEnd len="med" w="med" type="triangle"/>
          </a:ln>
        </p:spPr>
      </p:cxnSp>
      <p:sp>
        <p:nvSpPr>
          <p:cNvPr id="398" name="Google Shape;398;p23"/>
          <p:cNvSpPr/>
          <p:nvPr/>
        </p:nvSpPr>
        <p:spPr>
          <a:xfrm>
            <a:off x="4780050" y="2359800"/>
            <a:ext cx="346500" cy="32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9" name="Google Shape;399;p23"/>
          <p:cNvCxnSpPr>
            <a:stCxn id="398" idx="6"/>
            <a:endCxn id="400" idx="1"/>
          </p:cNvCxnSpPr>
          <p:nvPr/>
        </p:nvCxnSpPr>
        <p:spPr>
          <a:xfrm>
            <a:off x="5126550" y="2523450"/>
            <a:ext cx="1802400" cy="586800"/>
          </a:xfrm>
          <a:prstGeom prst="straightConnector1">
            <a:avLst/>
          </a:prstGeom>
          <a:noFill/>
          <a:ln cap="flat" cmpd="sng" w="28575">
            <a:solidFill>
              <a:srgbClr val="FF0000"/>
            </a:solidFill>
            <a:prstDash val="solid"/>
            <a:round/>
            <a:headEnd len="med" w="med" type="none"/>
            <a:tailEnd len="med" w="med" type="triangle"/>
          </a:ln>
        </p:spPr>
      </p:cxnSp>
      <p:sp>
        <p:nvSpPr>
          <p:cNvPr id="400" name="Google Shape;400;p23"/>
          <p:cNvSpPr/>
          <p:nvPr/>
        </p:nvSpPr>
        <p:spPr>
          <a:xfrm>
            <a:off x="6928800" y="2616575"/>
            <a:ext cx="1902000" cy="987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4" name="Shape 404"/>
        <p:cNvGrpSpPr/>
        <p:nvPr/>
      </p:nvGrpSpPr>
      <p:grpSpPr>
        <a:xfrm>
          <a:off x="0" y="0"/>
          <a:ext cx="0" cy="0"/>
          <a:chOff x="0" y="0"/>
          <a:chExt cx="0" cy="0"/>
        </a:xfrm>
      </p:grpSpPr>
      <p:sp>
        <p:nvSpPr>
          <p:cNvPr id="405" name="Google Shape;405;p24"/>
          <p:cNvSpPr/>
          <p:nvPr/>
        </p:nvSpPr>
        <p:spPr>
          <a:xfrm>
            <a:off x="183711" y="-307975"/>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4"/>
          <p:cNvSpPr/>
          <p:nvPr/>
        </p:nvSpPr>
        <p:spPr>
          <a:xfrm>
            <a:off x="6870811" y="-306875"/>
            <a:ext cx="1338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4"/>
          <p:cNvSpPr/>
          <p:nvPr/>
        </p:nvSpPr>
        <p:spPr>
          <a:xfrm>
            <a:off x="4273862" y="43986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4"/>
          <p:cNvSpPr/>
          <p:nvPr/>
        </p:nvSpPr>
        <p:spPr>
          <a:xfrm>
            <a:off x="25" y="-15690"/>
            <a:ext cx="9146100" cy="5192400"/>
          </a:xfrm>
          <a:prstGeom prst="rect">
            <a:avLst/>
          </a:prstGeom>
          <a:solidFill>
            <a:srgbClr val="393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4"/>
          <p:cNvSpPr txBox="1"/>
          <p:nvPr>
            <p:ph idx="4294967295" type="title"/>
          </p:nvPr>
        </p:nvSpPr>
        <p:spPr>
          <a:xfrm>
            <a:off x="373600" y="283875"/>
            <a:ext cx="3051600" cy="63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solidFill>
                  <a:srgbClr val="FFFFFF"/>
                </a:solidFill>
              </a:rPr>
              <a:t>Task 3</a:t>
            </a:r>
            <a:endParaRPr sz="3300">
              <a:solidFill>
                <a:srgbClr val="FFFFFF"/>
              </a:solidFill>
            </a:endParaRPr>
          </a:p>
        </p:txBody>
      </p:sp>
      <p:sp>
        <p:nvSpPr>
          <p:cNvPr id="410" name="Google Shape;410;p24"/>
          <p:cNvSpPr txBox="1"/>
          <p:nvPr/>
        </p:nvSpPr>
        <p:spPr>
          <a:xfrm>
            <a:off x="2395425" y="269225"/>
            <a:ext cx="60819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FFFF"/>
                </a:solidFill>
              </a:rPr>
              <a:t>Sighted users </a:t>
            </a:r>
            <a:r>
              <a:rPr lang="en" sz="1800">
                <a:solidFill>
                  <a:srgbClr val="D4D8FA"/>
                </a:solidFill>
                <a:highlight>
                  <a:srgbClr val="D4D8FA"/>
                </a:highlight>
              </a:rPr>
              <a:t>l</a:t>
            </a:r>
            <a:r>
              <a:rPr lang="en" sz="1800">
                <a:solidFill>
                  <a:srgbClr val="39348C"/>
                </a:solidFill>
                <a:highlight>
                  <a:srgbClr val="D4D8FA"/>
                </a:highlight>
              </a:rPr>
              <a:t>identify</a:t>
            </a:r>
            <a:r>
              <a:rPr lang="en" sz="1800">
                <a:solidFill>
                  <a:srgbClr val="D4D8FA"/>
                </a:solidFill>
                <a:highlight>
                  <a:srgbClr val="D4D8FA"/>
                </a:highlight>
              </a:rPr>
              <a:t>l</a:t>
            </a:r>
            <a:r>
              <a:rPr lang="en" sz="1800">
                <a:solidFill>
                  <a:srgbClr val="FFFFFF"/>
                </a:solidFill>
              </a:rPr>
              <a:t> which photos lack alt text and </a:t>
            </a:r>
            <a:r>
              <a:rPr lang="en" sz="1800">
                <a:solidFill>
                  <a:srgbClr val="D4D8FA"/>
                </a:solidFill>
                <a:highlight>
                  <a:srgbClr val="D4D8FA"/>
                </a:highlight>
              </a:rPr>
              <a:t>l</a:t>
            </a:r>
            <a:r>
              <a:rPr lang="en" sz="1800">
                <a:solidFill>
                  <a:srgbClr val="39348C"/>
                </a:solidFill>
                <a:highlight>
                  <a:srgbClr val="D4D8FA"/>
                </a:highlight>
              </a:rPr>
              <a:t>encourage</a:t>
            </a:r>
            <a:r>
              <a:rPr lang="en" sz="1800">
                <a:solidFill>
                  <a:srgbClr val="D4D8FA"/>
                </a:solidFill>
                <a:highlight>
                  <a:srgbClr val="D4D8FA"/>
                </a:highlight>
              </a:rPr>
              <a:t>l</a:t>
            </a:r>
            <a:r>
              <a:rPr lang="en" sz="1800">
                <a:solidFill>
                  <a:srgbClr val="FFFFFF"/>
                </a:solidFill>
              </a:rPr>
              <a:t> friends to add their own personalized alt texts</a:t>
            </a:r>
            <a:endParaRPr sz="1600">
              <a:solidFill>
                <a:srgbClr val="FFFFFF"/>
              </a:solidFill>
              <a:latin typeface="Barlow Light"/>
              <a:ea typeface="Barlow Light"/>
              <a:cs typeface="Barlow Light"/>
              <a:sym typeface="Barlow Light"/>
            </a:endParaRPr>
          </a:p>
        </p:txBody>
      </p:sp>
      <p:pic>
        <p:nvPicPr>
          <p:cNvPr id="411" name="Google Shape;411;p24"/>
          <p:cNvPicPr preferRelativeResize="0"/>
          <p:nvPr/>
        </p:nvPicPr>
        <p:blipFill>
          <a:blip r:embed="rId3">
            <a:alphaModFix/>
          </a:blip>
          <a:stretch>
            <a:fillRect/>
          </a:stretch>
        </p:blipFill>
        <p:spPr>
          <a:xfrm>
            <a:off x="441733" y="1455034"/>
            <a:ext cx="2061170" cy="3301542"/>
          </a:xfrm>
          <a:prstGeom prst="rect">
            <a:avLst/>
          </a:prstGeom>
          <a:noFill/>
          <a:ln>
            <a:noFill/>
          </a:ln>
        </p:spPr>
      </p:pic>
      <p:pic>
        <p:nvPicPr>
          <p:cNvPr id="412" name="Google Shape;412;p24"/>
          <p:cNvPicPr preferRelativeResize="0"/>
          <p:nvPr/>
        </p:nvPicPr>
        <p:blipFill>
          <a:blip r:embed="rId4">
            <a:alphaModFix/>
          </a:blip>
          <a:stretch>
            <a:fillRect/>
          </a:stretch>
        </p:blipFill>
        <p:spPr>
          <a:xfrm>
            <a:off x="4433512" y="2611947"/>
            <a:ext cx="1338901" cy="2144626"/>
          </a:xfrm>
          <a:prstGeom prst="rect">
            <a:avLst/>
          </a:prstGeom>
          <a:noFill/>
          <a:ln>
            <a:noFill/>
          </a:ln>
        </p:spPr>
      </p:pic>
      <p:pic>
        <p:nvPicPr>
          <p:cNvPr id="413" name="Google Shape;413;p24"/>
          <p:cNvPicPr preferRelativeResize="0"/>
          <p:nvPr/>
        </p:nvPicPr>
        <p:blipFill>
          <a:blip r:embed="rId5">
            <a:alphaModFix/>
          </a:blip>
          <a:stretch>
            <a:fillRect/>
          </a:stretch>
        </p:blipFill>
        <p:spPr>
          <a:xfrm>
            <a:off x="3067833" y="1455025"/>
            <a:ext cx="1206023" cy="1931802"/>
          </a:xfrm>
          <a:prstGeom prst="rect">
            <a:avLst/>
          </a:prstGeom>
          <a:noFill/>
          <a:ln>
            <a:noFill/>
          </a:ln>
        </p:spPr>
      </p:pic>
      <p:pic>
        <p:nvPicPr>
          <p:cNvPr id="414" name="Google Shape;414;p24"/>
          <p:cNvPicPr preferRelativeResize="0"/>
          <p:nvPr/>
        </p:nvPicPr>
        <p:blipFill>
          <a:blip r:embed="rId6">
            <a:alphaModFix/>
          </a:blip>
          <a:stretch>
            <a:fillRect/>
          </a:stretch>
        </p:blipFill>
        <p:spPr>
          <a:xfrm>
            <a:off x="6486214" y="1390325"/>
            <a:ext cx="1830125" cy="3253576"/>
          </a:xfrm>
          <a:prstGeom prst="rect">
            <a:avLst/>
          </a:prstGeom>
          <a:noFill/>
          <a:ln>
            <a:noFill/>
          </a:ln>
        </p:spPr>
      </p:pic>
      <p:cxnSp>
        <p:nvCxnSpPr>
          <p:cNvPr id="415" name="Google Shape;415;p24"/>
          <p:cNvCxnSpPr/>
          <p:nvPr/>
        </p:nvCxnSpPr>
        <p:spPr>
          <a:xfrm flipH="1" rot="10800000">
            <a:off x="866386" y="3218075"/>
            <a:ext cx="2138400" cy="365700"/>
          </a:xfrm>
          <a:prstGeom prst="straightConnector1">
            <a:avLst/>
          </a:prstGeom>
          <a:noFill/>
          <a:ln cap="flat" cmpd="sng" w="28575">
            <a:solidFill>
              <a:srgbClr val="FF0000"/>
            </a:solidFill>
            <a:prstDash val="solid"/>
            <a:round/>
            <a:headEnd len="med" w="med" type="none"/>
            <a:tailEnd len="med" w="med" type="triangle"/>
          </a:ln>
        </p:spPr>
      </p:cxnSp>
      <p:cxnSp>
        <p:nvCxnSpPr>
          <p:cNvPr id="416" name="Google Shape;416;p24"/>
          <p:cNvCxnSpPr/>
          <p:nvPr/>
        </p:nvCxnSpPr>
        <p:spPr>
          <a:xfrm>
            <a:off x="866386" y="3623625"/>
            <a:ext cx="3507600" cy="879300"/>
          </a:xfrm>
          <a:prstGeom prst="straightConnector1">
            <a:avLst/>
          </a:prstGeom>
          <a:noFill/>
          <a:ln cap="flat" cmpd="sng" w="28575">
            <a:solidFill>
              <a:srgbClr val="FF0000"/>
            </a:solidFill>
            <a:prstDash val="solid"/>
            <a:round/>
            <a:headEnd len="med" w="med" type="none"/>
            <a:tailEnd len="med" w="med" type="triangle"/>
          </a:ln>
        </p:spPr>
      </p:cxnSp>
      <p:cxnSp>
        <p:nvCxnSpPr>
          <p:cNvPr id="417" name="Google Shape;417;p24"/>
          <p:cNvCxnSpPr/>
          <p:nvPr/>
        </p:nvCxnSpPr>
        <p:spPr>
          <a:xfrm flipH="1" rot="10800000">
            <a:off x="5790212" y="3639013"/>
            <a:ext cx="1509900" cy="1004400"/>
          </a:xfrm>
          <a:prstGeom prst="straightConnector1">
            <a:avLst/>
          </a:prstGeom>
          <a:noFill/>
          <a:ln cap="flat" cmpd="sng" w="28575">
            <a:solidFill>
              <a:srgbClr val="FF0000"/>
            </a:solidFill>
            <a:prstDash val="solid"/>
            <a:round/>
            <a:headEnd len="med" w="med" type="none"/>
            <a:tailEnd len="med" w="med" type="triangle"/>
          </a:ln>
        </p:spPr>
      </p:cxnSp>
      <p:sp>
        <p:nvSpPr>
          <p:cNvPr id="418" name="Google Shape;418;p24"/>
          <p:cNvSpPr/>
          <p:nvPr/>
        </p:nvSpPr>
        <p:spPr>
          <a:xfrm>
            <a:off x="5377437" y="4596650"/>
            <a:ext cx="395100" cy="197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p:nvPr/>
        </p:nvSpPr>
        <p:spPr>
          <a:xfrm>
            <a:off x="6723662" y="2568013"/>
            <a:ext cx="1338900" cy="898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4"/>
          <p:cNvSpPr/>
          <p:nvPr/>
        </p:nvSpPr>
        <p:spPr>
          <a:xfrm>
            <a:off x="508987" y="3386825"/>
            <a:ext cx="346500" cy="32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5"/>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5"/>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Revised Interface Design</a:t>
            </a:r>
            <a:endParaRPr b="1" sz="5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6"/>
          <p:cNvSpPr/>
          <p:nvPr/>
        </p:nvSpPr>
        <p:spPr>
          <a:xfrm>
            <a:off x="0" y="18772"/>
            <a:ext cx="9144000" cy="5085000"/>
          </a:xfrm>
          <a:prstGeom prst="rect">
            <a:avLst/>
          </a:prstGeom>
          <a:noFill/>
          <a:ln cap="flat" cmpd="sng" w="228600">
            <a:solidFill>
              <a:srgbClr val="393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6"/>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700"/>
              <a:t>Major Design Changes</a:t>
            </a:r>
            <a:endParaRPr b="1" sz="3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7"/>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txBox="1"/>
          <p:nvPr>
            <p:ph idx="4294967295" type="title"/>
          </p:nvPr>
        </p:nvSpPr>
        <p:spPr>
          <a:xfrm>
            <a:off x="297750" y="323400"/>
            <a:ext cx="8148600" cy="63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solidFill>
                  <a:srgbClr val="484098"/>
                </a:solidFill>
              </a:rPr>
              <a:t>Change 1: </a:t>
            </a:r>
            <a:r>
              <a:rPr b="1" lang="en" sz="2400">
                <a:solidFill>
                  <a:srgbClr val="484098"/>
                </a:solidFill>
              </a:rPr>
              <a:t>Auto-generate an editable template</a:t>
            </a:r>
            <a:endParaRPr b="1" sz="2400">
              <a:solidFill>
                <a:srgbClr val="484098"/>
              </a:solidFill>
            </a:endParaRPr>
          </a:p>
        </p:txBody>
      </p:sp>
      <p:sp>
        <p:nvSpPr>
          <p:cNvPr id="442" name="Google Shape;442;p27"/>
          <p:cNvSpPr txBox="1"/>
          <p:nvPr/>
        </p:nvSpPr>
        <p:spPr>
          <a:xfrm>
            <a:off x="4630200" y="962100"/>
            <a:ext cx="414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800">
                <a:latin typeface="Barlow"/>
                <a:ea typeface="Barlow"/>
                <a:cs typeface="Barlow"/>
                <a:sym typeface="Barlow"/>
              </a:rPr>
              <a:t>After</a:t>
            </a:r>
            <a:endParaRPr>
              <a:latin typeface="Barlow Light"/>
              <a:ea typeface="Barlow Light"/>
              <a:cs typeface="Barlow Light"/>
              <a:sym typeface="Barlow Light"/>
            </a:endParaRPr>
          </a:p>
        </p:txBody>
      </p:sp>
      <p:sp>
        <p:nvSpPr>
          <p:cNvPr id="443" name="Google Shape;443;p27"/>
          <p:cNvSpPr txBox="1"/>
          <p:nvPr/>
        </p:nvSpPr>
        <p:spPr>
          <a:xfrm>
            <a:off x="297750" y="962100"/>
            <a:ext cx="414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800">
                <a:latin typeface="Barlow"/>
                <a:ea typeface="Barlow"/>
                <a:cs typeface="Barlow"/>
                <a:sym typeface="Barlow"/>
              </a:rPr>
              <a:t>Before</a:t>
            </a:r>
            <a:endParaRPr b="1">
              <a:latin typeface="Barlow"/>
              <a:ea typeface="Barlow"/>
              <a:cs typeface="Barlow"/>
              <a:sym typeface="Barlow"/>
            </a:endParaRPr>
          </a:p>
        </p:txBody>
      </p:sp>
      <p:pic>
        <p:nvPicPr>
          <p:cNvPr id="444" name="Google Shape;444;p27"/>
          <p:cNvPicPr preferRelativeResize="0"/>
          <p:nvPr/>
        </p:nvPicPr>
        <p:blipFill rotWithShape="1">
          <a:blip r:embed="rId3">
            <a:alphaModFix/>
          </a:blip>
          <a:srcRect b="13175" l="50449" r="12542" t="4682"/>
          <a:stretch/>
        </p:blipFill>
        <p:spPr>
          <a:xfrm>
            <a:off x="5698125" y="1150650"/>
            <a:ext cx="2246877" cy="3754150"/>
          </a:xfrm>
          <a:prstGeom prst="rect">
            <a:avLst/>
          </a:prstGeom>
          <a:noFill/>
          <a:ln>
            <a:noFill/>
          </a:ln>
        </p:spPr>
      </p:pic>
      <p:pic>
        <p:nvPicPr>
          <p:cNvPr id="445" name="Google Shape;445;p27"/>
          <p:cNvPicPr preferRelativeResize="0"/>
          <p:nvPr/>
        </p:nvPicPr>
        <p:blipFill rotWithShape="1">
          <a:blip r:embed="rId3">
            <a:alphaModFix/>
          </a:blip>
          <a:srcRect b="13652" l="6152" r="58343" t="4205"/>
          <a:stretch/>
        </p:blipFill>
        <p:spPr>
          <a:xfrm>
            <a:off x="1225350" y="1258925"/>
            <a:ext cx="2093445" cy="36458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8"/>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8"/>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txBox="1"/>
          <p:nvPr/>
        </p:nvSpPr>
        <p:spPr>
          <a:xfrm>
            <a:off x="4630200" y="962100"/>
            <a:ext cx="4145400" cy="427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Barlow"/>
                <a:ea typeface="Barlow"/>
                <a:cs typeface="Barlow"/>
                <a:sym typeface="Barlow"/>
              </a:rPr>
              <a:t>After</a:t>
            </a:r>
            <a:endParaRPr b="1" sz="1800">
              <a:latin typeface="Barlow"/>
              <a:ea typeface="Barlow"/>
              <a:cs typeface="Barlow"/>
              <a:sym typeface="Barlow"/>
            </a:endParaRPr>
          </a:p>
          <a:p>
            <a:pPr indent="0" lvl="0" marL="0" rtl="0" algn="l">
              <a:lnSpc>
                <a:spcPct val="115000"/>
              </a:lnSpc>
              <a:spcBef>
                <a:spcPts val="1000"/>
              </a:spcBef>
              <a:spcAft>
                <a:spcPts val="0"/>
              </a:spcAft>
              <a:buNone/>
            </a:pPr>
            <a:r>
              <a:rPr lang="en">
                <a:latin typeface="Barlow Light"/>
                <a:ea typeface="Barlow Light"/>
                <a:cs typeface="Barlow Light"/>
                <a:sym typeface="Barlow Light"/>
              </a:rPr>
              <a:t>We revised our guided alt text process to begin by auto-generating a suggested alt text and having the user edit it with more detailed, more accurate context.  Suggestions appear in small bubbles where the user can click and write replacements for incomplete or incorrect suggestions. This way, users can still correct and personalize their alt texts without having to start completely from scratch, reducing the amount of time and effort they would need to invest into writing a quality description. Additionally, starting with an auto-generated template gives users a clearer idea of what sorts of details are included in a quality alt text and how long they should typically be.</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455" name="Google Shape;455;p28"/>
          <p:cNvSpPr txBox="1"/>
          <p:nvPr/>
        </p:nvSpPr>
        <p:spPr>
          <a:xfrm>
            <a:off x="297750" y="962100"/>
            <a:ext cx="4145400" cy="402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Barlow"/>
                <a:ea typeface="Barlow"/>
                <a:cs typeface="Barlow"/>
                <a:sym typeface="Barlow"/>
              </a:rPr>
              <a:t>Before</a:t>
            </a:r>
            <a:endParaRPr b="1" sz="1800">
              <a:latin typeface="Barlow"/>
              <a:ea typeface="Barlow"/>
              <a:cs typeface="Barlow"/>
              <a:sym typeface="Barlow"/>
            </a:endParaRPr>
          </a:p>
          <a:p>
            <a:pPr indent="0" lvl="0" marL="0" rtl="0" algn="l">
              <a:lnSpc>
                <a:spcPct val="115000"/>
              </a:lnSpc>
              <a:spcBef>
                <a:spcPts val="1000"/>
              </a:spcBef>
              <a:spcAft>
                <a:spcPts val="0"/>
              </a:spcAft>
              <a:buNone/>
            </a:pPr>
            <a:r>
              <a:rPr lang="en">
                <a:latin typeface="Barlow Light"/>
                <a:ea typeface="Barlow Light"/>
                <a:cs typeface="Barlow Light"/>
                <a:sym typeface="Barlow Light"/>
              </a:rPr>
              <a:t>We had empty text boxes where the user could compose their alt text completely from scratch. Following a question-answer model, the user would generate full sentences in response to different prompts, and their individual answers would be consolidated into a complete alt text. However, many users confused these prompts with suggestions for writing regular captions on their images, and they thought examples of well-written alt text were more helpful than complex explanations or tips. Last, many users felt it was too much work to type out full sentences for multiple prompts, as it made them less likely to take the time to write out quality responses.</a:t>
            </a:r>
            <a:endParaRPr b="1">
              <a:latin typeface="Barlow"/>
              <a:ea typeface="Barlow"/>
              <a:cs typeface="Barlow"/>
              <a:sym typeface="Barlow"/>
            </a:endParaRPr>
          </a:p>
        </p:txBody>
      </p:sp>
      <p:sp>
        <p:nvSpPr>
          <p:cNvPr id="456" name="Google Shape;456;p28"/>
          <p:cNvSpPr txBox="1"/>
          <p:nvPr>
            <p:ph idx="4294967295" type="title"/>
          </p:nvPr>
        </p:nvSpPr>
        <p:spPr>
          <a:xfrm>
            <a:off x="297750" y="323400"/>
            <a:ext cx="8148600" cy="63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solidFill>
                  <a:srgbClr val="484098"/>
                </a:solidFill>
              </a:rPr>
              <a:t>Change 1: Auto-generate an editable template</a:t>
            </a:r>
            <a:endParaRPr b="1" sz="2400">
              <a:solidFill>
                <a:srgbClr val="484098"/>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9"/>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9"/>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9"/>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9"/>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txBox="1"/>
          <p:nvPr/>
        </p:nvSpPr>
        <p:spPr>
          <a:xfrm>
            <a:off x="4630200" y="962100"/>
            <a:ext cx="414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800">
                <a:latin typeface="Barlow"/>
                <a:ea typeface="Barlow"/>
                <a:cs typeface="Barlow"/>
                <a:sym typeface="Barlow"/>
              </a:rPr>
              <a:t>After</a:t>
            </a:r>
            <a:endParaRPr>
              <a:latin typeface="Barlow Light"/>
              <a:ea typeface="Barlow Light"/>
              <a:cs typeface="Barlow Light"/>
              <a:sym typeface="Barlow Light"/>
            </a:endParaRPr>
          </a:p>
        </p:txBody>
      </p:sp>
      <p:sp>
        <p:nvSpPr>
          <p:cNvPr id="466" name="Google Shape;466;p29"/>
          <p:cNvSpPr txBox="1"/>
          <p:nvPr/>
        </p:nvSpPr>
        <p:spPr>
          <a:xfrm>
            <a:off x="297750" y="962100"/>
            <a:ext cx="414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800">
                <a:latin typeface="Barlow"/>
                <a:ea typeface="Barlow"/>
                <a:cs typeface="Barlow"/>
                <a:sym typeface="Barlow"/>
              </a:rPr>
              <a:t>Before</a:t>
            </a:r>
            <a:endParaRPr>
              <a:latin typeface="Barlow Light"/>
              <a:ea typeface="Barlow Light"/>
              <a:cs typeface="Barlow Light"/>
              <a:sym typeface="Barlow Light"/>
            </a:endParaRPr>
          </a:p>
        </p:txBody>
      </p:sp>
      <p:sp>
        <p:nvSpPr>
          <p:cNvPr id="467" name="Google Shape;467;p29"/>
          <p:cNvSpPr txBox="1"/>
          <p:nvPr>
            <p:ph idx="4294967295" type="title"/>
          </p:nvPr>
        </p:nvSpPr>
        <p:spPr>
          <a:xfrm>
            <a:off x="297750" y="323400"/>
            <a:ext cx="8724000" cy="63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solidFill>
                  <a:srgbClr val="484098"/>
                </a:solidFill>
              </a:rPr>
              <a:t>Change 2: Consolidate and embed alt text prompts</a:t>
            </a:r>
            <a:endParaRPr b="1" sz="2400">
              <a:solidFill>
                <a:srgbClr val="484098"/>
              </a:solidFill>
            </a:endParaRPr>
          </a:p>
        </p:txBody>
      </p:sp>
      <p:pic>
        <p:nvPicPr>
          <p:cNvPr id="468" name="Google Shape;468;p29"/>
          <p:cNvPicPr preferRelativeResize="0"/>
          <p:nvPr/>
        </p:nvPicPr>
        <p:blipFill rotWithShape="1">
          <a:blip r:embed="rId3">
            <a:alphaModFix/>
          </a:blip>
          <a:srcRect b="13652" l="6152" r="58343" t="4205"/>
          <a:stretch/>
        </p:blipFill>
        <p:spPr>
          <a:xfrm>
            <a:off x="290438" y="1556700"/>
            <a:ext cx="1875824" cy="3266878"/>
          </a:xfrm>
          <a:prstGeom prst="rect">
            <a:avLst/>
          </a:prstGeom>
          <a:noFill/>
          <a:ln>
            <a:noFill/>
          </a:ln>
        </p:spPr>
      </p:pic>
      <p:pic>
        <p:nvPicPr>
          <p:cNvPr id="469" name="Google Shape;469;p29"/>
          <p:cNvPicPr preferRelativeResize="0"/>
          <p:nvPr/>
        </p:nvPicPr>
        <p:blipFill rotWithShape="1">
          <a:blip r:embed="rId4">
            <a:alphaModFix/>
          </a:blip>
          <a:srcRect b="7227" l="21703" r="15913" t="11478"/>
          <a:stretch/>
        </p:blipFill>
        <p:spPr>
          <a:xfrm>
            <a:off x="2349175" y="1556700"/>
            <a:ext cx="1810774" cy="3146728"/>
          </a:xfrm>
          <a:prstGeom prst="rect">
            <a:avLst/>
          </a:prstGeom>
          <a:noFill/>
          <a:ln>
            <a:noFill/>
          </a:ln>
        </p:spPr>
      </p:pic>
      <p:pic>
        <p:nvPicPr>
          <p:cNvPr id="470" name="Google Shape;470;p29"/>
          <p:cNvPicPr preferRelativeResize="0"/>
          <p:nvPr/>
        </p:nvPicPr>
        <p:blipFill rotWithShape="1">
          <a:blip r:embed="rId3">
            <a:alphaModFix/>
          </a:blip>
          <a:srcRect b="13175" l="50449" r="12542" t="4682"/>
          <a:stretch/>
        </p:blipFill>
        <p:spPr>
          <a:xfrm>
            <a:off x="4958200" y="1456012"/>
            <a:ext cx="2003853" cy="3348100"/>
          </a:xfrm>
          <a:prstGeom prst="rect">
            <a:avLst/>
          </a:prstGeom>
          <a:noFill/>
          <a:ln>
            <a:noFill/>
          </a:ln>
        </p:spPr>
      </p:pic>
      <p:pic>
        <p:nvPicPr>
          <p:cNvPr id="471" name="Google Shape;471;p29"/>
          <p:cNvPicPr preferRelativeResize="0"/>
          <p:nvPr/>
        </p:nvPicPr>
        <p:blipFill rotWithShape="1">
          <a:blip r:embed="rId5">
            <a:alphaModFix/>
          </a:blip>
          <a:srcRect b="20000" l="16879" r="24161" t="5261"/>
          <a:stretch/>
        </p:blipFill>
        <p:spPr>
          <a:xfrm>
            <a:off x="6899775" y="1556700"/>
            <a:ext cx="2003852" cy="3081739"/>
          </a:xfrm>
          <a:prstGeom prst="rect">
            <a:avLst/>
          </a:prstGeom>
          <a:noFill/>
          <a:ln>
            <a:noFill/>
          </a:ln>
        </p:spPr>
      </p:pic>
      <p:sp>
        <p:nvSpPr>
          <p:cNvPr id="472" name="Google Shape;472;p29"/>
          <p:cNvSpPr/>
          <p:nvPr/>
        </p:nvSpPr>
        <p:spPr>
          <a:xfrm>
            <a:off x="5962850" y="3623125"/>
            <a:ext cx="638700" cy="261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3" name="Google Shape;473;p29"/>
          <p:cNvCxnSpPr/>
          <p:nvPr/>
        </p:nvCxnSpPr>
        <p:spPr>
          <a:xfrm rot="-5400000">
            <a:off x="1667475" y="3605075"/>
            <a:ext cx="1110000" cy="712800"/>
          </a:xfrm>
          <a:prstGeom prst="bentConnector3">
            <a:avLst>
              <a:gd fmla="val 50000" name="adj1"/>
            </a:avLst>
          </a:prstGeom>
          <a:noFill/>
          <a:ln cap="flat" cmpd="sng" w="19050">
            <a:solidFill>
              <a:srgbClr val="FF0000"/>
            </a:solidFill>
            <a:prstDash val="solid"/>
            <a:round/>
            <a:headEnd len="med" w="med" type="none"/>
            <a:tailEnd len="med" w="med" type="triangle"/>
          </a:ln>
        </p:spPr>
      </p:cxnSp>
      <p:cxnSp>
        <p:nvCxnSpPr>
          <p:cNvPr id="474" name="Google Shape;474;p29"/>
          <p:cNvCxnSpPr>
            <a:stCxn id="472" idx="3"/>
          </p:cNvCxnSpPr>
          <p:nvPr/>
        </p:nvCxnSpPr>
        <p:spPr>
          <a:xfrm flipH="1" rot="10800000">
            <a:off x="6601550" y="3388525"/>
            <a:ext cx="471300" cy="365400"/>
          </a:xfrm>
          <a:prstGeom prst="bentConnector3">
            <a:avLst>
              <a:gd fmla="val 50000" name="adj1"/>
            </a:avLst>
          </a:prstGeom>
          <a:noFill/>
          <a:ln cap="flat" cmpd="sng" w="19050">
            <a:solidFill>
              <a:srgbClr val="FF0000"/>
            </a:solidFill>
            <a:prstDash val="solid"/>
            <a:round/>
            <a:headEnd len="med" w="med" type="none"/>
            <a:tailEnd len="med" w="med" type="none"/>
          </a:ln>
        </p:spPr>
      </p:cxnSp>
      <p:cxnSp>
        <p:nvCxnSpPr>
          <p:cNvPr id="475" name="Google Shape;475;p29"/>
          <p:cNvCxnSpPr/>
          <p:nvPr/>
        </p:nvCxnSpPr>
        <p:spPr>
          <a:xfrm>
            <a:off x="6901300" y="3388525"/>
            <a:ext cx="180600" cy="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0"/>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0"/>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0"/>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0"/>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0"/>
          <p:cNvSpPr txBox="1"/>
          <p:nvPr/>
        </p:nvSpPr>
        <p:spPr>
          <a:xfrm>
            <a:off x="4630200" y="962100"/>
            <a:ext cx="4145400" cy="37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Barlow"/>
                <a:ea typeface="Barlow"/>
                <a:cs typeface="Barlow"/>
                <a:sym typeface="Barlow"/>
              </a:rPr>
              <a:t>After</a:t>
            </a:r>
            <a:endParaRPr b="1" sz="1800">
              <a:latin typeface="Barlow"/>
              <a:ea typeface="Barlow"/>
              <a:cs typeface="Barlow"/>
              <a:sym typeface="Barlow"/>
            </a:endParaRPr>
          </a:p>
          <a:p>
            <a:pPr indent="0" lvl="0" marL="0" rtl="0" algn="l">
              <a:lnSpc>
                <a:spcPct val="115000"/>
              </a:lnSpc>
              <a:spcBef>
                <a:spcPts val="1000"/>
              </a:spcBef>
              <a:spcAft>
                <a:spcPts val="0"/>
              </a:spcAft>
              <a:buNone/>
            </a:pPr>
            <a:r>
              <a:rPr lang="en">
                <a:solidFill>
                  <a:schemeClr val="dk1"/>
                </a:solidFill>
                <a:latin typeface="Barlow Light"/>
                <a:ea typeface="Barlow Light"/>
                <a:cs typeface="Barlow Light"/>
                <a:sym typeface="Barlow Light"/>
              </a:rPr>
              <a:t>We consolidated the entire alt text writing process into a single screen, so that users must more intentionally interact with the prompts rather than mindlessly click through them. In order to maintain the balance between guiding the user through prompts and not overwhelming them with much text, we kept the structure of scaffolded prompts but decided to embed the prompts within the process of editing. Therefore, users would only encounter “mini-prompts” for the suggestion bubbles that they choose to edit.</a:t>
            </a:r>
            <a:endParaRPr>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485" name="Google Shape;485;p30"/>
          <p:cNvSpPr txBox="1"/>
          <p:nvPr/>
        </p:nvSpPr>
        <p:spPr>
          <a:xfrm>
            <a:off x="297750" y="962100"/>
            <a:ext cx="4145400" cy="427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Barlow"/>
                <a:ea typeface="Barlow"/>
                <a:cs typeface="Barlow"/>
                <a:sym typeface="Barlow"/>
              </a:rPr>
              <a:t>Before</a:t>
            </a:r>
            <a:endParaRPr b="1" sz="1800">
              <a:latin typeface="Barlow"/>
              <a:ea typeface="Barlow"/>
              <a:cs typeface="Barlow"/>
              <a:sym typeface="Barlow"/>
            </a:endParaRPr>
          </a:p>
          <a:p>
            <a:pPr indent="0" lvl="0" marL="0" rtl="0" algn="l">
              <a:lnSpc>
                <a:spcPct val="115000"/>
              </a:lnSpc>
              <a:spcBef>
                <a:spcPts val="1000"/>
              </a:spcBef>
              <a:spcAft>
                <a:spcPts val="0"/>
              </a:spcAft>
              <a:buNone/>
            </a:pPr>
            <a:r>
              <a:rPr lang="en">
                <a:solidFill>
                  <a:schemeClr val="dk1"/>
                </a:solidFill>
                <a:latin typeface="Barlow Light"/>
                <a:ea typeface="Barlow Light"/>
                <a:cs typeface="Barlow Light"/>
                <a:sym typeface="Barlow Light"/>
              </a:rPr>
              <a:t>We had multiple pages each containing a different alt text prompt  (e.g. “That looks so tasty! Can you tell me what flavor it is?”), and the user would submit their response before moving on to the next prompt. We found that users appreciated these scaffolded prompts, as they liked how it broke down the unfamiliar process of writing alt text into more manageable chunks. However, in all 3 of our interviews, the user clicked through these prompts too quickly, consequently missing a few key details about what the prompt was asking. Many users also found it overwhelming to answer prompt after prompt since it posed too much text to read all at once. </a:t>
            </a:r>
            <a:endParaRPr>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486" name="Google Shape;486;p30"/>
          <p:cNvSpPr txBox="1"/>
          <p:nvPr>
            <p:ph idx="4294967295" type="title"/>
          </p:nvPr>
        </p:nvSpPr>
        <p:spPr>
          <a:xfrm>
            <a:off x="297750" y="323400"/>
            <a:ext cx="8724000" cy="63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solidFill>
                  <a:srgbClr val="484098"/>
                </a:solidFill>
              </a:rPr>
              <a:t>Change 2: Consolidate and embed alt text prompts</a:t>
            </a:r>
            <a:endParaRPr b="1" sz="2400">
              <a:solidFill>
                <a:srgbClr val="48409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1"/>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1"/>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1"/>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1"/>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1"/>
          <p:cNvSpPr txBox="1"/>
          <p:nvPr/>
        </p:nvSpPr>
        <p:spPr>
          <a:xfrm>
            <a:off x="4630200" y="962100"/>
            <a:ext cx="414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800">
                <a:latin typeface="Barlow"/>
                <a:ea typeface="Barlow"/>
                <a:cs typeface="Barlow"/>
                <a:sym typeface="Barlow"/>
              </a:rPr>
              <a:t>After</a:t>
            </a:r>
            <a:endParaRPr>
              <a:latin typeface="Barlow Light"/>
              <a:ea typeface="Barlow Light"/>
              <a:cs typeface="Barlow Light"/>
              <a:sym typeface="Barlow Light"/>
            </a:endParaRPr>
          </a:p>
        </p:txBody>
      </p:sp>
      <p:sp>
        <p:nvSpPr>
          <p:cNvPr id="496" name="Google Shape;496;p31"/>
          <p:cNvSpPr txBox="1"/>
          <p:nvPr/>
        </p:nvSpPr>
        <p:spPr>
          <a:xfrm>
            <a:off x="297750" y="962100"/>
            <a:ext cx="414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800">
                <a:latin typeface="Barlow"/>
                <a:ea typeface="Barlow"/>
                <a:cs typeface="Barlow"/>
                <a:sym typeface="Barlow"/>
              </a:rPr>
              <a:t>Before</a:t>
            </a:r>
            <a:endParaRPr>
              <a:latin typeface="Barlow Light"/>
              <a:ea typeface="Barlow Light"/>
              <a:cs typeface="Barlow Light"/>
              <a:sym typeface="Barlow Light"/>
            </a:endParaRPr>
          </a:p>
        </p:txBody>
      </p:sp>
      <p:sp>
        <p:nvSpPr>
          <p:cNvPr id="497" name="Google Shape;497;p31"/>
          <p:cNvSpPr txBox="1"/>
          <p:nvPr>
            <p:ph idx="4294967295" type="title"/>
          </p:nvPr>
        </p:nvSpPr>
        <p:spPr>
          <a:xfrm>
            <a:off x="297750" y="323400"/>
            <a:ext cx="8148600" cy="63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solidFill>
                  <a:srgbClr val="484098"/>
                </a:solidFill>
              </a:rPr>
              <a:t>Change 3: Merge alt text indicators into one icon</a:t>
            </a:r>
            <a:endParaRPr b="1" sz="2400">
              <a:solidFill>
                <a:srgbClr val="484098"/>
              </a:solidFill>
            </a:endParaRPr>
          </a:p>
        </p:txBody>
      </p:sp>
      <p:pic>
        <p:nvPicPr>
          <p:cNvPr id="498" name="Google Shape;498;p31"/>
          <p:cNvPicPr preferRelativeResize="0"/>
          <p:nvPr/>
        </p:nvPicPr>
        <p:blipFill rotWithShape="1">
          <a:blip r:embed="rId3">
            <a:alphaModFix/>
          </a:blip>
          <a:srcRect b="60625" l="58238" r="11265" t="4073"/>
          <a:stretch/>
        </p:blipFill>
        <p:spPr>
          <a:xfrm>
            <a:off x="1586937" y="962100"/>
            <a:ext cx="2509272" cy="3822802"/>
          </a:xfrm>
          <a:prstGeom prst="rect">
            <a:avLst/>
          </a:prstGeom>
          <a:noFill/>
          <a:ln>
            <a:noFill/>
          </a:ln>
        </p:spPr>
      </p:pic>
      <p:sp>
        <p:nvSpPr>
          <p:cNvPr id="499" name="Google Shape;499;p31"/>
          <p:cNvSpPr/>
          <p:nvPr/>
        </p:nvSpPr>
        <p:spPr>
          <a:xfrm>
            <a:off x="3312600" y="1323050"/>
            <a:ext cx="461700" cy="46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1"/>
          <p:cNvSpPr/>
          <p:nvPr/>
        </p:nvSpPr>
        <p:spPr>
          <a:xfrm>
            <a:off x="1865075" y="3435075"/>
            <a:ext cx="449400" cy="449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1" name="Google Shape;501;p31"/>
          <p:cNvPicPr preferRelativeResize="0"/>
          <p:nvPr/>
        </p:nvPicPr>
        <p:blipFill rotWithShape="1">
          <a:blip r:embed="rId4">
            <a:alphaModFix/>
          </a:blip>
          <a:srcRect b="5156" l="4540" r="25709" t="3577"/>
          <a:stretch/>
        </p:blipFill>
        <p:spPr>
          <a:xfrm>
            <a:off x="5885125" y="962100"/>
            <a:ext cx="1972673" cy="3930423"/>
          </a:xfrm>
          <a:prstGeom prst="rect">
            <a:avLst/>
          </a:prstGeom>
          <a:noFill/>
          <a:ln>
            <a:noFill/>
          </a:ln>
        </p:spPr>
      </p:pic>
      <p:sp>
        <p:nvSpPr>
          <p:cNvPr id="502" name="Google Shape;502;p31"/>
          <p:cNvSpPr/>
          <p:nvPr/>
        </p:nvSpPr>
        <p:spPr>
          <a:xfrm>
            <a:off x="6054800" y="2738750"/>
            <a:ext cx="461700" cy="46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4"/>
          <p:cNvSpPr/>
          <p:nvPr/>
        </p:nvSpPr>
        <p:spPr>
          <a:xfrm>
            <a:off x="0" y="-3175"/>
            <a:ext cx="9171000" cy="5175900"/>
          </a:xfrm>
          <a:prstGeom prst="rect">
            <a:avLst/>
          </a:prstGeom>
          <a:solidFill>
            <a:srgbClr val="4840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txBox="1"/>
          <p:nvPr>
            <p:ph idx="4294967295" type="ctrTitle"/>
          </p:nvPr>
        </p:nvSpPr>
        <p:spPr>
          <a:xfrm>
            <a:off x="1716000" y="274350"/>
            <a:ext cx="5712000" cy="4594800"/>
          </a:xfrm>
          <a:prstGeom prst="rect">
            <a:avLst/>
          </a:prstGeom>
        </p:spPr>
        <p:txBody>
          <a:bodyPr anchorCtr="0" anchor="ctr" bIns="91425" lIns="91425" spcFirstLastPara="1" rIns="91425" wrap="square" tIns="91425">
            <a:noAutofit/>
          </a:bodyPr>
          <a:lstStyle/>
          <a:p>
            <a:pPr indent="0" lvl="0" marL="0" rtl="0" algn="l">
              <a:lnSpc>
                <a:spcPct val="115000"/>
              </a:lnSpc>
              <a:spcBef>
                <a:spcPts val="600"/>
              </a:spcBef>
              <a:spcAft>
                <a:spcPts val="0"/>
              </a:spcAft>
              <a:buNone/>
            </a:pPr>
            <a:r>
              <a:rPr lang="en" sz="2900">
                <a:solidFill>
                  <a:srgbClr val="FFFFFF"/>
                </a:solidFill>
                <a:latin typeface="Barlow"/>
                <a:ea typeface="Barlow"/>
                <a:cs typeface="Barlow"/>
                <a:sym typeface="Barlow"/>
              </a:rPr>
              <a:t>Value Prop, Problem and Solution </a:t>
            </a:r>
            <a:endParaRPr sz="2900">
              <a:solidFill>
                <a:srgbClr val="FFFFFF"/>
              </a:solidFill>
              <a:latin typeface="Barlow"/>
              <a:ea typeface="Barlow"/>
              <a:cs typeface="Barlow"/>
              <a:sym typeface="Barlow"/>
            </a:endParaRPr>
          </a:p>
          <a:p>
            <a:pPr indent="0" lvl="0" marL="0" rtl="0" algn="l">
              <a:lnSpc>
                <a:spcPct val="115000"/>
              </a:lnSpc>
              <a:spcBef>
                <a:spcPts val="600"/>
              </a:spcBef>
              <a:spcAft>
                <a:spcPts val="0"/>
              </a:spcAft>
              <a:buNone/>
            </a:pPr>
            <a:r>
              <a:rPr lang="en" sz="2900">
                <a:solidFill>
                  <a:srgbClr val="FFFFFF"/>
                </a:solidFill>
                <a:latin typeface="Barlow"/>
                <a:ea typeface="Barlow"/>
                <a:cs typeface="Barlow"/>
                <a:sym typeface="Barlow"/>
              </a:rPr>
              <a:t>Tasks</a:t>
            </a:r>
            <a:endParaRPr sz="2900">
              <a:solidFill>
                <a:srgbClr val="FFFFFF"/>
              </a:solidFill>
              <a:latin typeface="Barlow"/>
              <a:ea typeface="Barlow"/>
              <a:cs typeface="Barlow"/>
              <a:sym typeface="Barlow"/>
            </a:endParaRPr>
          </a:p>
          <a:p>
            <a:pPr indent="0" lvl="0" marL="0" rtl="0" algn="l">
              <a:lnSpc>
                <a:spcPct val="115000"/>
              </a:lnSpc>
              <a:spcBef>
                <a:spcPts val="600"/>
              </a:spcBef>
              <a:spcAft>
                <a:spcPts val="0"/>
              </a:spcAft>
              <a:buNone/>
            </a:pPr>
            <a:r>
              <a:rPr lang="en" sz="2900">
                <a:solidFill>
                  <a:srgbClr val="FFFFFF"/>
                </a:solidFill>
                <a:latin typeface="Barlow"/>
                <a:ea typeface="Barlow"/>
                <a:cs typeface="Barlow"/>
                <a:sym typeface="Barlow"/>
              </a:rPr>
              <a:t>Revised Interface Design</a:t>
            </a:r>
            <a:endParaRPr sz="2900">
              <a:solidFill>
                <a:srgbClr val="FFFFFF"/>
              </a:solidFill>
              <a:latin typeface="Barlow"/>
              <a:ea typeface="Barlow"/>
              <a:cs typeface="Barlow"/>
              <a:sym typeface="Barlow"/>
            </a:endParaRPr>
          </a:p>
          <a:p>
            <a:pPr indent="0" lvl="0" marL="0" rtl="0" algn="l">
              <a:lnSpc>
                <a:spcPct val="115000"/>
              </a:lnSpc>
              <a:spcBef>
                <a:spcPts val="600"/>
              </a:spcBef>
              <a:spcAft>
                <a:spcPts val="0"/>
              </a:spcAft>
              <a:buNone/>
            </a:pPr>
            <a:r>
              <a:rPr lang="en" sz="2900">
                <a:solidFill>
                  <a:srgbClr val="FFFFFF"/>
                </a:solidFill>
                <a:latin typeface="Barlow"/>
                <a:ea typeface="Barlow"/>
                <a:cs typeface="Barlow"/>
                <a:sym typeface="Barlow"/>
              </a:rPr>
              <a:t>Prototype Overview</a:t>
            </a:r>
            <a:endParaRPr sz="2900">
              <a:solidFill>
                <a:srgbClr val="FFFFFF"/>
              </a:solidFill>
              <a:latin typeface="Barlow"/>
              <a:ea typeface="Barlow"/>
              <a:cs typeface="Barlow"/>
              <a:sym typeface="Barlow"/>
            </a:endParaRPr>
          </a:p>
          <a:p>
            <a:pPr indent="0" lvl="0" marL="0" rtl="0" algn="l">
              <a:lnSpc>
                <a:spcPct val="115000"/>
              </a:lnSpc>
              <a:spcBef>
                <a:spcPts val="600"/>
              </a:spcBef>
              <a:spcAft>
                <a:spcPts val="0"/>
              </a:spcAft>
              <a:buNone/>
            </a:pPr>
            <a:r>
              <a:rPr lang="en" sz="2900">
                <a:solidFill>
                  <a:srgbClr val="FFFFFF"/>
                </a:solidFill>
                <a:latin typeface="Barlow"/>
                <a:ea typeface="Barlow"/>
                <a:cs typeface="Barlow"/>
                <a:sym typeface="Barlow"/>
              </a:rPr>
              <a:t>Appendix</a:t>
            </a:r>
            <a:endParaRPr sz="2900">
              <a:solidFill>
                <a:srgbClr val="FFFFFF"/>
              </a:solidFill>
              <a:latin typeface="Barlow"/>
              <a:ea typeface="Barlow"/>
              <a:cs typeface="Barlow"/>
              <a:sym typeface="Barlow"/>
            </a:endParaRPr>
          </a:p>
        </p:txBody>
      </p:sp>
      <p:grpSp>
        <p:nvGrpSpPr>
          <p:cNvPr id="250" name="Google Shape;250;p14"/>
          <p:cNvGrpSpPr/>
          <p:nvPr/>
        </p:nvGrpSpPr>
        <p:grpSpPr>
          <a:xfrm rot="10800000">
            <a:off x="380820" y="-107148"/>
            <a:ext cx="929922" cy="1382795"/>
            <a:chOff x="4395788" y="4144963"/>
            <a:chExt cx="1058775" cy="1862100"/>
          </a:xfrm>
        </p:grpSpPr>
        <p:sp>
          <p:nvSpPr>
            <p:cNvPr id="251" name="Google Shape;251;p14"/>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2" name="Google Shape;252;p14"/>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3" name="Google Shape;253;p14"/>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54" name="Google Shape;254;p14"/>
          <p:cNvGrpSpPr/>
          <p:nvPr/>
        </p:nvGrpSpPr>
        <p:grpSpPr>
          <a:xfrm>
            <a:off x="7651120" y="3839827"/>
            <a:ext cx="929922" cy="1382795"/>
            <a:chOff x="4395788" y="4144963"/>
            <a:chExt cx="1058775" cy="1862100"/>
          </a:xfrm>
        </p:grpSpPr>
        <p:sp>
          <p:nvSpPr>
            <p:cNvPr id="255" name="Google Shape;255;p14"/>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6" name="Google Shape;256;p14"/>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p14"/>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2"/>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2"/>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2"/>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2"/>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2"/>
          <p:cNvSpPr txBox="1"/>
          <p:nvPr/>
        </p:nvSpPr>
        <p:spPr>
          <a:xfrm>
            <a:off x="4630200" y="962100"/>
            <a:ext cx="4145400" cy="377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Barlow"/>
                <a:ea typeface="Barlow"/>
                <a:cs typeface="Barlow"/>
                <a:sym typeface="Barlow"/>
              </a:rPr>
              <a:t>After</a:t>
            </a:r>
            <a:endParaRPr b="1" sz="1800">
              <a:latin typeface="Barlow"/>
              <a:ea typeface="Barlow"/>
              <a:cs typeface="Barlow"/>
              <a:sym typeface="Barlow"/>
            </a:endParaRPr>
          </a:p>
          <a:p>
            <a:pPr indent="0" lvl="0" marL="0" rtl="0" algn="l">
              <a:lnSpc>
                <a:spcPct val="115000"/>
              </a:lnSpc>
              <a:spcBef>
                <a:spcPts val="1000"/>
              </a:spcBef>
              <a:spcAft>
                <a:spcPts val="0"/>
              </a:spcAft>
              <a:buNone/>
            </a:pPr>
            <a:r>
              <a:rPr lang="en">
                <a:latin typeface="Barlow Light"/>
                <a:ea typeface="Barlow Light"/>
                <a:cs typeface="Barlow Light"/>
                <a:sym typeface="Barlow Light"/>
              </a:rPr>
              <a:t>We combined these two symbols into a single alt text icon. Because users had found the “✓/✖️” and the original alt text icon so unrelated, we applied Gestalt principles to group these elements together. Rather than have a completely separate symbol on the opposite side of the post, this new alt text icon merges both functions and uses a colored outline to indicate if the image includes alt text. This way, users can still quickly identify which images are accessible upon first glance. Additionally, the colored outline recalls the familiar action of tapping on “IG stories,” suggesting that the user can click on the icon for additional interactions like nudging.</a:t>
            </a:r>
            <a:endParaRPr>
              <a:latin typeface="Barlow Light"/>
              <a:ea typeface="Barlow Light"/>
              <a:cs typeface="Barlow Light"/>
              <a:sym typeface="Barlow Light"/>
            </a:endParaRPr>
          </a:p>
        </p:txBody>
      </p:sp>
      <p:sp>
        <p:nvSpPr>
          <p:cNvPr id="512" name="Google Shape;512;p32"/>
          <p:cNvSpPr txBox="1"/>
          <p:nvPr/>
        </p:nvSpPr>
        <p:spPr>
          <a:xfrm>
            <a:off x="297750" y="962100"/>
            <a:ext cx="4145400" cy="452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Barlow"/>
                <a:ea typeface="Barlow"/>
                <a:cs typeface="Barlow"/>
                <a:sym typeface="Barlow"/>
              </a:rPr>
              <a:t>Before</a:t>
            </a:r>
            <a:endParaRPr b="1" sz="1800">
              <a:latin typeface="Barlow"/>
              <a:ea typeface="Barlow"/>
              <a:cs typeface="Barlow"/>
              <a:sym typeface="Barlow"/>
            </a:endParaRPr>
          </a:p>
          <a:p>
            <a:pPr indent="0" lvl="0" marL="0" rtl="0" algn="l">
              <a:lnSpc>
                <a:spcPct val="115000"/>
              </a:lnSpc>
              <a:spcBef>
                <a:spcPts val="1000"/>
              </a:spcBef>
              <a:spcAft>
                <a:spcPts val="0"/>
              </a:spcAft>
              <a:buNone/>
            </a:pPr>
            <a:r>
              <a:rPr lang="en">
                <a:latin typeface="Barlow Light"/>
                <a:ea typeface="Barlow Light"/>
                <a:cs typeface="Barlow Light"/>
                <a:sym typeface="Barlow Light"/>
              </a:rPr>
              <a:t>We had two separate alt text identifiers: (1) a small “✓/✖️” icon at the top-right corner of each post indicating whether an image has alt text, and (2) an alt text icon at the bottom-left corner where the user could click and see the provided alt text or “nudge” the original poster to write one. We decided to split these icons into two because we wanted a way for users to quickly identify if an image had alt text without having to first click the alt text icon to see it. However, many users were confused about what the “✓/✖️” meant, as they thought it might mean that the poster was a verified celebrity or that you had liked the image. They didn’t realize how it related to alt text at all.</a:t>
            </a:r>
            <a:endParaRPr>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513" name="Google Shape;513;p32"/>
          <p:cNvSpPr txBox="1"/>
          <p:nvPr>
            <p:ph idx="4294967295" type="title"/>
          </p:nvPr>
        </p:nvSpPr>
        <p:spPr>
          <a:xfrm>
            <a:off x="297750" y="323400"/>
            <a:ext cx="8148600" cy="63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solidFill>
                  <a:srgbClr val="484098"/>
                </a:solidFill>
              </a:rPr>
              <a:t>Change 3: Merge alt text indicators into one icon</a:t>
            </a:r>
            <a:endParaRPr b="1" sz="2400">
              <a:solidFill>
                <a:srgbClr val="48409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3"/>
          <p:cNvSpPr/>
          <p:nvPr/>
        </p:nvSpPr>
        <p:spPr>
          <a:xfrm>
            <a:off x="0" y="18772"/>
            <a:ext cx="9144000" cy="5085000"/>
          </a:xfrm>
          <a:prstGeom prst="rect">
            <a:avLst/>
          </a:prstGeom>
          <a:noFill/>
          <a:ln cap="flat" cmpd="sng" w="228600">
            <a:solidFill>
              <a:srgbClr val="393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700"/>
              <a:t>Medium-Fi Prototype Task Flows</a:t>
            </a:r>
            <a:endParaRPr b="1" sz="3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4"/>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4"/>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4"/>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4"/>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34"/>
          <p:cNvPicPr preferRelativeResize="0"/>
          <p:nvPr/>
        </p:nvPicPr>
        <p:blipFill>
          <a:blip r:embed="rId3">
            <a:alphaModFix/>
          </a:blip>
          <a:stretch>
            <a:fillRect/>
          </a:stretch>
        </p:blipFill>
        <p:spPr>
          <a:xfrm>
            <a:off x="-115729" y="4"/>
            <a:ext cx="9375458"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5"/>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5"/>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5"/>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5"/>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35"/>
          <p:cNvPicPr preferRelativeResize="0"/>
          <p:nvPr/>
        </p:nvPicPr>
        <p:blipFill>
          <a:blip r:embed="rId3">
            <a:alphaModFix/>
          </a:blip>
          <a:stretch>
            <a:fillRect/>
          </a:stretch>
        </p:blipFill>
        <p:spPr>
          <a:xfrm>
            <a:off x="-118724" y="4"/>
            <a:ext cx="9381449" cy="51435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6"/>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6"/>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6"/>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6"/>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6" name="Google Shape;546;p36"/>
          <p:cNvPicPr preferRelativeResize="0"/>
          <p:nvPr/>
        </p:nvPicPr>
        <p:blipFill>
          <a:blip r:embed="rId3">
            <a:alphaModFix/>
          </a:blip>
          <a:stretch>
            <a:fillRect/>
          </a:stretch>
        </p:blipFill>
        <p:spPr>
          <a:xfrm>
            <a:off x="-152388" y="-3171"/>
            <a:ext cx="9369583"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7"/>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7"/>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7"/>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7"/>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5" name="Google Shape;555;p37"/>
          <p:cNvPicPr preferRelativeResize="0"/>
          <p:nvPr/>
        </p:nvPicPr>
        <p:blipFill rotWithShape="1">
          <a:blip r:embed="rId3">
            <a:alphaModFix/>
          </a:blip>
          <a:srcRect b="0" l="0" r="0" t="12701"/>
          <a:stretch/>
        </p:blipFill>
        <p:spPr>
          <a:xfrm>
            <a:off x="-141318" y="-3175"/>
            <a:ext cx="9426636"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8"/>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8"/>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Prototype Overview</a:t>
            </a:r>
            <a:endParaRPr b="1" sz="5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9"/>
          <p:cNvSpPr/>
          <p:nvPr/>
        </p:nvSpPr>
        <p:spPr>
          <a:xfrm>
            <a:off x="5848696" y="623036"/>
            <a:ext cx="1863608" cy="3921828"/>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9"/>
          <p:cNvSpPr/>
          <p:nvPr/>
        </p:nvSpPr>
        <p:spPr>
          <a:xfrm>
            <a:off x="5985650" y="1188850"/>
            <a:ext cx="1589700" cy="28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Barlow Light"/>
                <a:ea typeface="Barlow Light"/>
                <a:cs typeface="Barlow Light"/>
                <a:sym typeface="Barlow Light"/>
              </a:rPr>
              <a:t>Place your screenshot here</a:t>
            </a:r>
            <a:endParaRPr sz="1000">
              <a:solidFill>
                <a:srgbClr val="999999"/>
              </a:solidFill>
            </a:endParaRPr>
          </a:p>
        </p:txBody>
      </p:sp>
      <p:sp>
        <p:nvSpPr>
          <p:cNvPr id="568" name="Google Shape;568;p39"/>
          <p:cNvSpPr txBox="1"/>
          <p:nvPr>
            <p:ph idx="12" type="sldNum"/>
          </p:nvPr>
        </p:nvSpPr>
        <p:spPr>
          <a:xfrm>
            <a:off x="87318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69" name="Google Shape;569;p39"/>
          <p:cNvGrpSpPr/>
          <p:nvPr/>
        </p:nvGrpSpPr>
        <p:grpSpPr>
          <a:xfrm>
            <a:off x="1060620" y="2997044"/>
            <a:ext cx="936061" cy="2451262"/>
            <a:chOff x="7556500" y="3806825"/>
            <a:chExt cx="838313" cy="2195488"/>
          </a:xfrm>
        </p:grpSpPr>
        <p:sp>
          <p:nvSpPr>
            <p:cNvPr id="570" name="Google Shape;570;p39"/>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1" name="Google Shape;571;p39"/>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2" name="Google Shape;572;p39"/>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3" name="Google Shape;573;p39"/>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39"/>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39"/>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6" name="Google Shape;576;p39"/>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77" name="Google Shape;577;p39"/>
          <p:cNvSpPr/>
          <p:nvPr/>
        </p:nvSpPr>
        <p:spPr>
          <a:xfrm>
            <a:off x="435925" y="-8350"/>
            <a:ext cx="8708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9"/>
          <p:cNvSpPr/>
          <p:nvPr/>
        </p:nvSpPr>
        <p:spPr>
          <a:xfrm>
            <a:off x="1015218" y="3043400"/>
            <a:ext cx="631800" cy="42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9"/>
          <p:cNvSpPr/>
          <p:nvPr/>
        </p:nvSpPr>
        <p:spPr>
          <a:xfrm rot="6963210">
            <a:off x="1260336" y="3468968"/>
            <a:ext cx="225405" cy="200316"/>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9"/>
          <p:cNvSpPr/>
          <p:nvPr/>
        </p:nvSpPr>
        <p:spPr>
          <a:xfrm rot="6507543">
            <a:off x="1379758" y="3385041"/>
            <a:ext cx="225502" cy="27350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9"/>
          <p:cNvSpPr/>
          <p:nvPr/>
        </p:nvSpPr>
        <p:spPr>
          <a:xfrm rot="10800000">
            <a:off x="995250" y="3462551"/>
            <a:ext cx="220200" cy="180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9"/>
          <p:cNvSpPr/>
          <p:nvPr/>
        </p:nvSpPr>
        <p:spPr>
          <a:xfrm>
            <a:off x="1196675" y="3368796"/>
            <a:ext cx="1563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9"/>
          <p:cNvSpPr/>
          <p:nvPr/>
        </p:nvSpPr>
        <p:spPr>
          <a:xfrm rot="-10513493">
            <a:off x="1317488" y="3392568"/>
            <a:ext cx="248663" cy="21221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9"/>
          <p:cNvSpPr/>
          <p:nvPr/>
        </p:nvSpPr>
        <p:spPr>
          <a:xfrm>
            <a:off x="1501475" y="3368800"/>
            <a:ext cx="657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5" name="Google Shape;585;p39"/>
          <p:cNvGrpSpPr/>
          <p:nvPr/>
        </p:nvGrpSpPr>
        <p:grpSpPr>
          <a:xfrm rot="10800000">
            <a:off x="1089267" y="3143378"/>
            <a:ext cx="477943" cy="271391"/>
            <a:chOff x="4529138" y="1982788"/>
            <a:chExt cx="401700" cy="247687"/>
          </a:xfrm>
        </p:grpSpPr>
        <p:sp>
          <p:nvSpPr>
            <p:cNvPr id="586" name="Google Shape;586;p39"/>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7" name="Google Shape;587;p39"/>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8" name="Google Shape;588;p39"/>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89" name="Google Shape;589;p39"/>
          <p:cNvGrpSpPr/>
          <p:nvPr/>
        </p:nvGrpSpPr>
        <p:grpSpPr>
          <a:xfrm rot="10800000">
            <a:off x="187683" y="1979339"/>
            <a:ext cx="1935266" cy="3468926"/>
            <a:chOff x="3357563" y="850900"/>
            <a:chExt cx="1626547" cy="3165945"/>
          </a:xfrm>
        </p:grpSpPr>
        <p:sp>
          <p:nvSpPr>
            <p:cNvPr id="590" name="Google Shape;590;p39"/>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1" name="Google Shape;591;p39"/>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2" name="Google Shape;592;p39"/>
            <p:cNvSpPr/>
            <p:nvPr/>
          </p:nvSpPr>
          <p:spPr>
            <a:xfrm>
              <a:off x="4572997" y="3430037"/>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3" name="Google Shape;593;p39"/>
            <p:cNvSpPr/>
            <p:nvPr/>
          </p:nvSpPr>
          <p:spPr>
            <a:xfrm>
              <a:off x="4631735" y="3312562"/>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4" name="Google Shape;594;p39"/>
            <p:cNvSpPr/>
            <p:nvPr/>
          </p:nvSpPr>
          <p:spPr>
            <a:xfrm>
              <a:off x="4514260" y="3312562"/>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5" name="Google Shape;595;p39"/>
            <p:cNvSpPr/>
            <p:nvPr/>
          </p:nvSpPr>
          <p:spPr>
            <a:xfrm>
              <a:off x="3615598" y="343754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6" name="Google Shape;596;p39"/>
            <p:cNvSpPr/>
            <p:nvPr/>
          </p:nvSpPr>
          <p:spPr>
            <a:xfrm>
              <a:off x="3996598" y="344865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7" name="Google Shape;597;p39"/>
            <p:cNvSpPr/>
            <p:nvPr/>
          </p:nvSpPr>
          <p:spPr>
            <a:xfrm>
              <a:off x="4406310" y="3204612"/>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8" name="Google Shape;598;p39"/>
            <p:cNvSpPr/>
            <p:nvPr/>
          </p:nvSpPr>
          <p:spPr>
            <a:xfrm>
              <a:off x="4792072" y="3220487"/>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9" name="Google Shape;599;p39"/>
            <p:cNvSpPr/>
            <p:nvPr/>
          </p:nvSpPr>
          <p:spPr>
            <a:xfrm>
              <a:off x="3696561" y="381854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0" name="Google Shape;600;p39"/>
            <p:cNvSpPr/>
            <p:nvPr/>
          </p:nvSpPr>
          <p:spPr>
            <a:xfrm>
              <a:off x="3696561" y="373282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1" name="Google Shape;601;p39"/>
            <p:cNvSpPr/>
            <p:nvPr/>
          </p:nvSpPr>
          <p:spPr>
            <a:xfrm>
              <a:off x="3707673" y="365185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2" name="Google Shape;602;p39"/>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03" name="Google Shape;603;p39"/>
          <p:cNvSpPr txBox="1"/>
          <p:nvPr/>
        </p:nvSpPr>
        <p:spPr>
          <a:xfrm>
            <a:off x="2245375" y="1368175"/>
            <a:ext cx="5846100" cy="523200"/>
          </a:xfrm>
          <a:prstGeom prst="rect">
            <a:avLst/>
          </a:prstGeom>
          <a:noFill/>
          <a:ln>
            <a:noFill/>
          </a:ln>
        </p:spPr>
        <p:txBody>
          <a:bodyPr anchorCtr="0" anchor="t" bIns="91425" lIns="91425" spcFirstLastPara="1" rIns="91425" wrap="square" tIns="91425">
            <a:spAutoFit/>
          </a:bodyPr>
          <a:lstStyle/>
          <a:p>
            <a:pPr indent="457200" lvl="0" marL="0" rtl="0" algn="l">
              <a:lnSpc>
                <a:spcPct val="100000"/>
              </a:lnSpc>
              <a:spcBef>
                <a:spcPts val="600"/>
              </a:spcBef>
              <a:spcAft>
                <a:spcPts val="0"/>
              </a:spcAft>
              <a:buNone/>
            </a:pPr>
            <a:r>
              <a:rPr lang="en" sz="2200">
                <a:solidFill>
                  <a:schemeClr val="dk1"/>
                </a:solidFill>
                <a:latin typeface="Barlow Light"/>
                <a:ea typeface="Barlow Light"/>
                <a:cs typeface="Barlow Light"/>
                <a:sym typeface="Barlow Light"/>
              </a:rPr>
              <a:t>We used </a:t>
            </a:r>
            <a:r>
              <a:rPr b="1" lang="en" sz="2200">
                <a:solidFill>
                  <a:schemeClr val="dk1"/>
                </a:solidFill>
                <a:latin typeface="Barlow"/>
                <a:ea typeface="Barlow"/>
                <a:cs typeface="Barlow"/>
                <a:sym typeface="Barlow"/>
              </a:rPr>
              <a:t>Figma </a:t>
            </a:r>
            <a:r>
              <a:rPr lang="en" sz="2200">
                <a:solidFill>
                  <a:schemeClr val="dk1"/>
                </a:solidFill>
                <a:latin typeface="Barlow Light"/>
                <a:ea typeface="Barlow Light"/>
                <a:cs typeface="Barlow Light"/>
                <a:sym typeface="Barlow Light"/>
              </a:rPr>
              <a:t>to design our prototype</a:t>
            </a:r>
            <a:endParaRPr sz="2200">
              <a:solidFill>
                <a:schemeClr val="dk1"/>
              </a:solidFill>
              <a:latin typeface="Barlow Light"/>
              <a:ea typeface="Barlow Light"/>
              <a:cs typeface="Barlow Light"/>
              <a:sym typeface="Barlow Light"/>
            </a:endParaRPr>
          </a:p>
        </p:txBody>
      </p:sp>
      <p:sp>
        <p:nvSpPr>
          <p:cNvPr id="604" name="Google Shape;604;p39"/>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Design/Prototyping Tools</a:t>
            </a:r>
            <a:endParaRPr b="1">
              <a:solidFill>
                <a:srgbClr val="484098"/>
              </a:solidFill>
            </a:endParaRPr>
          </a:p>
        </p:txBody>
      </p:sp>
      <p:sp>
        <p:nvSpPr>
          <p:cNvPr id="605" name="Google Shape;605;p39"/>
          <p:cNvSpPr txBox="1"/>
          <p:nvPr/>
        </p:nvSpPr>
        <p:spPr>
          <a:xfrm>
            <a:off x="2821625" y="1979350"/>
            <a:ext cx="2754600" cy="381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accent2"/>
                </a:solidFill>
                <a:latin typeface="Barlow"/>
                <a:ea typeface="Barlow"/>
                <a:cs typeface="Barlow"/>
                <a:sym typeface="Barlow"/>
              </a:rPr>
              <a:t>Good</a:t>
            </a:r>
            <a:endParaRPr b="1" sz="1900">
              <a:solidFill>
                <a:schemeClr val="accent2"/>
              </a:solidFill>
              <a:latin typeface="Barlow"/>
              <a:ea typeface="Barlow"/>
              <a:cs typeface="Barlow"/>
              <a:sym typeface="Barlow"/>
            </a:endParaRPr>
          </a:p>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Access to both design and prototype features</a:t>
            </a:r>
            <a:endParaRPr sz="1500">
              <a:latin typeface="Barlow Light"/>
              <a:ea typeface="Barlow Light"/>
              <a:cs typeface="Barlow Light"/>
              <a:sym typeface="Barlow Light"/>
            </a:endParaRPr>
          </a:p>
          <a:p>
            <a:pPr indent="-323850" lvl="1" marL="914400" rtl="0" algn="l">
              <a:spcBef>
                <a:spcPts val="0"/>
              </a:spcBef>
              <a:spcAft>
                <a:spcPts val="0"/>
              </a:spcAft>
              <a:buSzPts val="1500"/>
              <a:buFont typeface="Barlow Light"/>
              <a:buChar char="○"/>
            </a:pPr>
            <a:r>
              <a:rPr lang="en" sz="1500">
                <a:solidFill>
                  <a:schemeClr val="dk1"/>
                </a:solidFill>
                <a:latin typeface="Barlow Light"/>
                <a:ea typeface="Barlow Light"/>
                <a:cs typeface="Barlow Light"/>
                <a:sym typeface="Barlow Light"/>
              </a:rPr>
              <a:t>Add interaction</a:t>
            </a:r>
            <a:endParaRPr sz="1500">
              <a:latin typeface="Barlow Light"/>
              <a:ea typeface="Barlow Light"/>
              <a:cs typeface="Barlow Light"/>
              <a:sym typeface="Barlow Light"/>
            </a:endParaRPr>
          </a:p>
          <a:p>
            <a:pPr indent="-323850" lvl="1" marL="914400" rtl="0" algn="l">
              <a:spcBef>
                <a:spcPts val="0"/>
              </a:spcBef>
              <a:spcAft>
                <a:spcPts val="0"/>
              </a:spcAft>
              <a:buSzPts val="1500"/>
              <a:buFont typeface="Barlow Light"/>
              <a:buChar char="○"/>
            </a:pPr>
            <a:r>
              <a:rPr lang="en" sz="1500">
                <a:latin typeface="Barlow Light"/>
                <a:ea typeface="Barlow Light"/>
                <a:cs typeface="Barlow Light"/>
                <a:sym typeface="Barlow Light"/>
              </a:rPr>
              <a:t>Easy to compile a demo of the product</a:t>
            </a:r>
            <a:endParaRPr sz="1500">
              <a:latin typeface="Barlow Light"/>
              <a:ea typeface="Barlow Light"/>
              <a:cs typeface="Barlow Light"/>
              <a:sym typeface="Barlow Light"/>
            </a:endParaRPr>
          </a:p>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Ability to collaborate </a:t>
            </a:r>
            <a:endParaRPr sz="1500">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606" name="Google Shape;606;p39"/>
          <p:cNvSpPr txBox="1"/>
          <p:nvPr/>
        </p:nvSpPr>
        <p:spPr>
          <a:xfrm>
            <a:off x="6006375" y="1979350"/>
            <a:ext cx="2553900" cy="327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accent2"/>
                </a:solidFill>
                <a:latin typeface="Barlow"/>
                <a:ea typeface="Barlow"/>
                <a:cs typeface="Barlow"/>
                <a:sym typeface="Barlow"/>
              </a:rPr>
              <a:t>Bad</a:t>
            </a:r>
            <a:endParaRPr b="1" sz="1900">
              <a:solidFill>
                <a:schemeClr val="accent2"/>
              </a:solidFill>
              <a:latin typeface="Barlow"/>
              <a:ea typeface="Barlow"/>
              <a:cs typeface="Barlow"/>
              <a:sym typeface="Barlow"/>
            </a:endParaRPr>
          </a:p>
          <a:p>
            <a:pPr indent="-317500" lvl="0" marL="457200" rtl="0" algn="l">
              <a:spcBef>
                <a:spcPts val="0"/>
              </a:spcBef>
              <a:spcAft>
                <a:spcPts val="0"/>
              </a:spcAft>
              <a:buSzPts val="1400"/>
              <a:buFont typeface="Barlow Light"/>
              <a:buChar char="●"/>
            </a:pPr>
            <a:r>
              <a:rPr lang="en">
                <a:latin typeface="Barlow Light"/>
                <a:ea typeface="Barlow Light"/>
                <a:cs typeface="Barlow Light"/>
                <a:sym typeface="Barlow Light"/>
              </a:rPr>
              <a:t>Tedious process of making many variations of the same page </a:t>
            </a:r>
            <a:endParaRPr>
              <a:latin typeface="Barlow Light"/>
              <a:ea typeface="Barlow Light"/>
              <a:cs typeface="Barlow Light"/>
              <a:sym typeface="Barlow Light"/>
            </a:endParaRPr>
          </a:p>
          <a:p>
            <a:pPr indent="-317500" lvl="0" marL="457200" rtl="0" algn="l">
              <a:spcBef>
                <a:spcPts val="0"/>
              </a:spcBef>
              <a:spcAft>
                <a:spcPts val="0"/>
              </a:spcAft>
              <a:buSzPts val="1400"/>
              <a:buFont typeface="Barlow Light"/>
              <a:buChar char="●"/>
            </a:pPr>
            <a:r>
              <a:rPr lang="en">
                <a:latin typeface="Barlow Light"/>
                <a:ea typeface="Barlow Light"/>
                <a:cs typeface="Barlow Light"/>
                <a:sym typeface="Barlow Light"/>
              </a:rPr>
              <a:t>Hard to keep track of all prototype interactions across screens</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a:p>
            <a:pPr indent="0" lvl="0" marL="0" rtl="0" algn="l">
              <a:spcBef>
                <a:spcPts val="0"/>
              </a:spcBef>
              <a:spcAft>
                <a:spcPts val="0"/>
              </a:spcAft>
              <a:buNone/>
            </a:pPr>
            <a:r>
              <a:t/>
            </a:r>
            <a:endParaRPr>
              <a:latin typeface="Barlow Light"/>
              <a:ea typeface="Barlow Light"/>
              <a:cs typeface="Barlow Light"/>
              <a:sym typeface="Barlow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0"/>
          <p:cNvSpPr/>
          <p:nvPr/>
        </p:nvSpPr>
        <p:spPr>
          <a:xfrm>
            <a:off x="5848696" y="623036"/>
            <a:ext cx="1863608" cy="3921828"/>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0"/>
          <p:cNvSpPr/>
          <p:nvPr/>
        </p:nvSpPr>
        <p:spPr>
          <a:xfrm>
            <a:off x="5985650" y="1188850"/>
            <a:ext cx="1589700" cy="28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Barlow Light"/>
                <a:ea typeface="Barlow Light"/>
                <a:cs typeface="Barlow Light"/>
                <a:sym typeface="Barlow Light"/>
              </a:rPr>
              <a:t>Place your screenshot here</a:t>
            </a:r>
            <a:endParaRPr sz="1000">
              <a:solidFill>
                <a:srgbClr val="999999"/>
              </a:solidFill>
            </a:endParaRPr>
          </a:p>
        </p:txBody>
      </p:sp>
      <p:sp>
        <p:nvSpPr>
          <p:cNvPr id="613" name="Google Shape;613;p40"/>
          <p:cNvSpPr txBox="1"/>
          <p:nvPr>
            <p:ph idx="12" type="sldNum"/>
          </p:nvPr>
        </p:nvSpPr>
        <p:spPr>
          <a:xfrm>
            <a:off x="87318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614" name="Google Shape;614;p40"/>
          <p:cNvGrpSpPr/>
          <p:nvPr/>
        </p:nvGrpSpPr>
        <p:grpSpPr>
          <a:xfrm>
            <a:off x="1060620" y="2997044"/>
            <a:ext cx="936061" cy="2451262"/>
            <a:chOff x="7556500" y="3806825"/>
            <a:chExt cx="838313" cy="2195488"/>
          </a:xfrm>
        </p:grpSpPr>
        <p:sp>
          <p:nvSpPr>
            <p:cNvPr id="615" name="Google Shape;615;p40"/>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6" name="Google Shape;616;p40"/>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7" name="Google Shape;617;p40"/>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8" name="Google Shape;618;p40"/>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9" name="Google Shape;619;p40"/>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0" name="Google Shape;620;p40"/>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1" name="Google Shape;621;p40"/>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22" name="Google Shape;622;p40"/>
          <p:cNvSpPr/>
          <p:nvPr/>
        </p:nvSpPr>
        <p:spPr>
          <a:xfrm>
            <a:off x="435925" y="-8350"/>
            <a:ext cx="8708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0"/>
          <p:cNvSpPr/>
          <p:nvPr/>
        </p:nvSpPr>
        <p:spPr>
          <a:xfrm>
            <a:off x="1015218" y="3043400"/>
            <a:ext cx="631800" cy="42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0"/>
          <p:cNvSpPr/>
          <p:nvPr/>
        </p:nvSpPr>
        <p:spPr>
          <a:xfrm rot="6963210">
            <a:off x="1260336" y="3468968"/>
            <a:ext cx="225405" cy="200316"/>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0"/>
          <p:cNvSpPr/>
          <p:nvPr/>
        </p:nvSpPr>
        <p:spPr>
          <a:xfrm rot="6507543">
            <a:off x="1379758" y="3385041"/>
            <a:ext cx="225502" cy="27350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0"/>
          <p:cNvSpPr/>
          <p:nvPr/>
        </p:nvSpPr>
        <p:spPr>
          <a:xfrm rot="10800000">
            <a:off x="995250" y="3462551"/>
            <a:ext cx="220200" cy="180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0"/>
          <p:cNvSpPr/>
          <p:nvPr/>
        </p:nvSpPr>
        <p:spPr>
          <a:xfrm>
            <a:off x="1196675" y="3368796"/>
            <a:ext cx="1563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0"/>
          <p:cNvSpPr/>
          <p:nvPr/>
        </p:nvSpPr>
        <p:spPr>
          <a:xfrm rot="-10513493">
            <a:off x="1317488" y="3392568"/>
            <a:ext cx="248663" cy="21221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0"/>
          <p:cNvSpPr/>
          <p:nvPr/>
        </p:nvSpPr>
        <p:spPr>
          <a:xfrm>
            <a:off x="1501475" y="3368800"/>
            <a:ext cx="657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0" name="Google Shape;630;p40"/>
          <p:cNvGrpSpPr/>
          <p:nvPr/>
        </p:nvGrpSpPr>
        <p:grpSpPr>
          <a:xfrm rot="10800000">
            <a:off x="1089267" y="3143378"/>
            <a:ext cx="477943" cy="271391"/>
            <a:chOff x="4529138" y="1982788"/>
            <a:chExt cx="401700" cy="247687"/>
          </a:xfrm>
        </p:grpSpPr>
        <p:sp>
          <p:nvSpPr>
            <p:cNvPr id="631" name="Google Shape;631;p40"/>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2" name="Google Shape;632;p40"/>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40"/>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34" name="Google Shape;634;p40"/>
          <p:cNvGrpSpPr/>
          <p:nvPr/>
        </p:nvGrpSpPr>
        <p:grpSpPr>
          <a:xfrm rot="10800000">
            <a:off x="187683" y="1979339"/>
            <a:ext cx="1935266" cy="3468926"/>
            <a:chOff x="3357563" y="850900"/>
            <a:chExt cx="1626547" cy="3165945"/>
          </a:xfrm>
        </p:grpSpPr>
        <p:sp>
          <p:nvSpPr>
            <p:cNvPr id="635" name="Google Shape;635;p40"/>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40"/>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40"/>
            <p:cNvSpPr/>
            <p:nvPr/>
          </p:nvSpPr>
          <p:spPr>
            <a:xfrm>
              <a:off x="4572997" y="3430037"/>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8" name="Google Shape;638;p40"/>
            <p:cNvSpPr/>
            <p:nvPr/>
          </p:nvSpPr>
          <p:spPr>
            <a:xfrm>
              <a:off x="4631735" y="3312562"/>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9" name="Google Shape;639;p40"/>
            <p:cNvSpPr/>
            <p:nvPr/>
          </p:nvSpPr>
          <p:spPr>
            <a:xfrm>
              <a:off x="4514260" y="3312562"/>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0" name="Google Shape;640;p40"/>
            <p:cNvSpPr/>
            <p:nvPr/>
          </p:nvSpPr>
          <p:spPr>
            <a:xfrm>
              <a:off x="3615598" y="343754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1" name="Google Shape;641;p40"/>
            <p:cNvSpPr/>
            <p:nvPr/>
          </p:nvSpPr>
          <p:spPr>
            <a:xfrm>
              <a:off x="3996598" y="344865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2" name="Google Shape;642;p40"/>
            <p:cNvSpPr/>
            <p:nvPr/>
          </p:nvSpPr>
          <p:spPr>
            <a:xfrm>
              <a:off x="4406310" y="3204612"/>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3" name="Google Shape;643;p40"/>
            <p:cNvSpPr/>
            <p:nvPr/>
          </p:nvSpPr>
          <p:spPr>
            <a:xfrm>
              <a:off x="4792072" y="3220487"/>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4" name="Google Shape;644;p40"/>
            <p:cNvSpPr/>
            <p:nvPr/>
          </p:nvSpPr>
          <p:spPr>
            <a:xfrm>
              <a:off x="3696561" y="381854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5" name="Google Shape;645;p40"/>
            <p:cNvSpPr/>
            <p:nvPr/>
          </p:nvSpPr>
          <p:spPr>
            <a:xfrm>
              <a:off x="3696561" y="373282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6" name="Google Shape;646;p40"/>
            <p:cNvSpPr/>
            <p:nvPr/>
          </p:nvSpPr>
          <p:spPr>
            <a:xfrm>
              <a:off x="3707673" y="365185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7" name="Google Shape;647;p40"/>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48" name="Google Shape;648;p40"/>
          <p:cNvSpPr txBox="1"/>
          <p:nvPr/>
        </p:nvSpPr>
        <p:spPr>
          <a:xfrm>
            <a:off x="2026738" y="1463025"/>
            <a:ext cx="34143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00000"/>
              </a:lnSpc>
              <a:spcBef>
                <a:spcPts val="600"/>
              </a:spcBef>
              <a:spcAft>
                <a:spcPts val="0"/>
              </a:spcAft>
              <a:buClr>
                <a:schemeClr val="dk1"/>
              </a:buClr>
              <a:buSzPts val="1400"/>
              <a:buFont typeface="Barlow Light"/>
              <a:buAutoNum type="arabicPeriod"/>
            </a:pPr>
            <a:r>
              <a:rPr lang="en">
                <a:solidFill>
                  <a:schemeClr val="dk1"/>
                </a:solidFill>
                <a:latin typeface="Barlow Light"/>
                <a:ea typeface="Barlow Light"/>
                <a:cs typeface="Barlow Light"/>
                <a:sym typeface="Barlow Light"/>
              </a:rPr>
              <a:t>Our product is intended for Instagram, but we were unable to design paths for every possible interaction on the normal app (e.g. searching the explore page, commenting on post, etc.)</a:t>
            </a:r>
            <a:endParaRPr>
              <a:solidFill>
                <a:schemeClr val="dk1"/>
              </a:solidFill>
              <a:latin typeface="Barlow Light"/>
              <a:ea typeface="Barlow Light"/>
              <a:cs typeface="Barlow Light"/>
              <a:sym typeface="Barlow Light"/>
            </a:endParaRPr>
          </a:p>
          <a:p>
            <a:pPr indent="-317500" lvl="0" marL="457200" rtl="0" algn="l">
              <a:lnSpc>
                <a:spcPct val="100000"/>
              </a:lnSpc>
              <a:spcBef>
                <a:spcPts val="0"/>
              </a:spcBef>
              <a:spcAft>
                <a:spcPts val="0"/>
              </a:spcAft>
              <a:buClr>
                <a:schemeClr val="dk1"/>
              </a:buClr>
              <a:buSzPts val="1400"/>
              <a:buFont typeface="Barlow Light"/>
              <a:buAutoNum type="arabicPeriod"/>
            </a:pPr>
            <a:r>
              <a:rPr lang="en">
                <a:solidFill>
                  <a:schemeClr val="dk1"/>
                </a:solidFill>
                <a:latin typeface="Barlow Light"/>
                <a:ea typeface="Barlow Light"/>
                <a:cs typeface="Barlow Light"/>
                <a:sym typeface="Barlow Light"/>
              </a:rPr>
              <a:t>Since our prototype doesn’t allow the user to actually type on a real keyboard, we filled in the input for them (i.e. pre-filling in the “edited” alt text bubbles)</a:t>
            </a:r>
            <a:endParaRPr>
              <a:solidFill>
                <a:schemeClr val="dk1"/>
              </a:solidFill>
              <a:latin typeface="Barlow Light"/>
              <a:ea typeface="Barlow Light"/>
              <a:cs typeface="Barlow Light"/>
              <a:sym typeface="Barlow Light"/>
            </a:endParaRPr>
          </a:p>
          <a:p>
            <a:pPr indent="-317500" lvl="0" marL="457200" rtl="0" algn="l">
              <a:lnSpc>
                <a:spcPct val="100000"/>
              </a:lnSpc>
              <a:spcBef>
                <a:spcPts val="0"/>
              </a:spcBef>
              <a:spcAft>
                <a:spcPts val="0"/>
              </a:spcAft>
              <a:buClr>
                <a:schemeClr val="dk1"/>
              </a:buClr>
              <a:buSzPts val="1400"/>
              <a:buFont typeface="Barlow Light"/>
              <a:buAutoNum type="arabicPeriod"/>
            </a:pPr>
            <a:r>
              <a:rPr lang="en">
                <a:solidFill>
                  <a:schemeClr val="dk1"/>
                </a:solidFill>
                <a:latin typeface="Barlow Light"/>
                <a:ea typeface="Barlow Light"/>
                <a:cs typeface="Barlow Light"/>
                <a:sym typeface="Barlow Light"/>
              </a:rPr>
              <a:t>No swiping functionality for the introduction to ALTogether section</a:t>
            </a:r>
            <a:endParaRPr>
              <a:solidFill>
                <a:schemeClr val="dk1"/>
              </a:solidFill>
              <a:latin typeface="Barlow Light"/>
              <a:ea typeface="Barlow Light"/>
              <a:cs typeface="Barlow Light"/>
              <a:sym typeface="Barlow Light"/>
            </a:endParaRPr>
          </a:p>
        </p:txBody>
      </p:sp>
      <p:sp>
        <p:nvSpPr>
          <p:cNvPr id="649" name="Google Shape;649;p40"/>
          <p:cNvSpPr txBox="1"/>
          <p:nvPr>
            <p:ph idx="4294967295" type="title"/>
          </p:nvPr>
        </p:nvSpPr>
        <p:spPr>
          <a:xfrm>
            <a:off x="532775"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Limitations/Tradeoffs</a:t>
            </a:r>
            <a:endParaRPr b="1">
              <a:solidFill>
                <a:srgbClr val="484098"/>
              </a:solidFill>
            </a:endParaRPr>
          </a:p>
        </p:txBody>
      </p:sp>
      <p:pic>
        <p:nvPicPr>
          <p:cNvPr id="650" name="Google Shape;650;p40"/>
          <p:cNvPicPr preferRelativeResize="0"/>
          <p:nvPr/>
        </p:nvPicPr>
        <p:blipFill>
          <a:blip r:embed="rId3">
            <a:alphaModFix/>
          </a:blip>
          <a:stretch>
            <a:fillRect/>
          </a:stretch>
        </p:blipFill>
        <p:spPr>
          <a:xfrm>
            <a:off x="5561753" y="281904"/>
            <a:ext cx="1589700" cy="3390047"/>
          </a:xfrm>
          <a:prstGeom prst="rect">
            <a:avLst/>
          </a:prstGeom>
          <a:noFill/>
          <a:ln>
            <a:noFill/>
          </a:ln>
          <a:effectLst>
            <a:outerShdw blurRad="57150" rotWithShape="0" algn="bl" dir="5400000" dist="19050">
              <a:schemeClr val="accent4">
                <a:alpha val="50000"/>
              </a:schemeClr>
            </a:outerShdw>
          </a:effectLst>
        </p:spPr>
      </p:pic>
      <p:pic>
        <p:nvPicPr>
          <p:cNvPr id="651" name="Google Shape;651;p40"/>
          <p:cNvPicPr preferRelativeResize="0"/>
          <p:nvPr/>
        </p:nvPicPr>
        <p:blipFill>
          <a:blip r:embed="rId4">
            <a:alphaModFix/>
          </a:blip>
          <a:stretch>
            <a:fillRect/>
          </a:stretch>
        </p:blipFill>
        <p:spPr>
          <a:xfrm>
            <a:off x="7354773" y="1605408"/>
            <a:ext cx="1550425" cy="3347328"/>
          </a:xfrm>
          <a:prstGeom prst="rect">
            <a:avLst/>
          </a:prstGeom>
          <a:noFill/>
          <a:ln>
            <a:noFill/>
          </a:ln>
        </p:spPr>
      </p:pic>
      <p:cxnSp>
        <p:nvCxnSpPr>
          <p:cNvPr id="652" name="Google Shape;652;p40"/>
          <p:cNvCxnSpPr/>
          <p:nvPr/>
        </p:nvCxnSpPr>
        <p:spPr>
          <a:xfrm flipH="1" rot="10800000">
            <a:off x="5318075" y="4103200"/>
            <a:ext cx="1960800" cy="28800"/>
          </a:xfrm>
          <a:prstGeom prst="bentConnector3">
            <a:avLst>
              <a:gd fmla="val 51219" name="adj1"/>
            </a:avLst>
          </a:prstGeom>
          <a:noFill/>
          <a:ln cap="flat" cmpd="sng" w="28575">
            <a:solidFill>
              <a:schemeClr val="accent2"/>
            </a:solidFill>
            <a:prstDash val="solid"/>
            <a:round/>
            <a:headEnd len="med" w="med" type="none"/>
            <a:tailEnd len="med" w="med" type="triangle"/>
          </a:ln>
        </p:spPr>
      </p:cxnSp>
      <p:cxnSp>
        <p:nvCxnSpPr>
          <p:cNvPr id="653" name="Google Shape;653;p40"/>
          <p:cNvCxnSpPr>
            <a:endCxn id="650" idx="1"/>
          </p:cNvCxnSpPr>
          <p:nvPr/>
        </p:nvCxnSpPr>
        <p:spPr>
          <a:xfrm rot="-5400000">
            <a:off x="4701803" y="2545277"/>
            <a:ext cx="1428300" cy="291600"/>
          </a:xfrm>
          <a:prstGeom prst="bentConnector2">
            <a:avLst/>
          </a:prstGeom>
          <a:noFill/>
          <a:ln cap="flat" cmpd="sng" w="28575">
            <a:solidFill>
              <a:schemeClr val="accent2"/>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41"/>
          <p:cNvSpPr/>
          <p:nvPr/>
        </p:nvSpPr>
        <p:spPr>
          <a:xfrm>
            <a:off x="5848696" y="623036"/>
            <a:ext cx="1863608" cy="3921828"/>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1"/>
          <p:cNvSpPr/>
          <p:nvPr/>
        </p:nvSpPr>
        <p:spPr>
          <a:xfrm>
            <a:off x="5985650" y="1188850"/>
            <a:ext cx="1589700" cy="28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Barlow Light"/>
                <a:ea typeface="Barlow Light"/>
                <a:cs typeface="Barlow Light"/>
                <a:sym typeface="Barlow Light"/>
              </a:rPr>
              <a:t>Place your screenshot here</a:t>
            </a:r>
            <a:endParaRPr sz="1000">
              <a:solidFill>
                <a:srgbClr val="999999"/>
              </a:solidFill>
            </a:endParaRPr>
          </a:p>
        </p:txBody>
      </p:sp>
      <p:sp>
        <p:nvSpPr>
          <p:cNvPr id="660" name="Google Shape;660;p41"/>
          <p:cNvSpPr txBox="1"/>
          <p:nvPr>
            <p:ph idx="12" type="sldNum"/>
          </p:nvPr>
        </p:nvSpPr>
        <p:spPr>
          <a:xfrm>
            <a:off x="87318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661" name="Google Shape;661;p41"/>
          <p:cNvGrpSpPr/>
          <p:nvPr/>
        </p:nvGrpSpPr>
        <p:grpSpPr>
          <a:xfrm>
            <a:off x="1060620" y="2997044"/>
            <a:ext cx="936061" cy="2451262"/>
            <a:chOff x="7556500" y="3806825"/>
            <a:chExt cx="838313" cy="2195488"/>
          </a:xfrm>
        </p:grpSpPr>
        <p:sp>
          <p:nvSpPr>
            <p:cNvPr id="662" name="Google Shape;662;p41"/>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3" name="Google Shape;663;p41"/>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4" name="Google Shape;664;p41"/>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5" name="Google Shape;665;p41"/>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6" name="Google Shape;666;p41"/>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7" name="Google Shape;667;p41"/>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8" name="Google Shape;668;p41"/>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69" name="Google Shape;669;p41"/>
          <p:cNvSpPr/>
          <p:nvPr/>
        </p:nvSpPr>
        <p:spPr>
          <a:xfrm>
            <a:off x="435925" y="-8350"/>
            <a:ext cx="8708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1"/>
          <p:cNvSpPr/>
          <p:nvPr/>
        </p:nvSpPr>
        <p:spPr>
          <a:xfrm>
            <a:off x="1015218" y="3043400"/>
            <a:ext cx="631800" cy="42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1"/>
          <p:cNvSpPr/>
          <p:nvPr/>
        </p:nvSpPr>
        <p:spPr>
          <a:xfrm rot="6963210">
            <a:off x="1260336" y="3468968"/>
            <a:ext cx="225405" cy="200316"/>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1"/>
          <p:cNvSpPr/>
          <p:nvPr/>
        </p:nvSpPr>
        <p:spPr>
          <a:xfrm rot="6507543">
            <a:off x="1379758" y="3385041"/>
            <a:ext cx="225502" cy="27350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1"/>
          <p:cNvSpPr/>
          <p:nvPr/>
        </p:nvSpPr>
        <p:spPr>
          <a:xfrm rot="10800000">
            <a:off x="995250" y="3462551"/>
            <a:ext cx="220200" cy="180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1"/>
          <p:cNvSpPr/>
          <p:nvPr/>
        </p:nvSpPr>
        <p:spPr>
          <a:xfrm>
            <a:off x="1196675" y="3368796"/>
            <a:ext cx="1563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1"/>
          <p:cNvSpPr/>
          <p:nvPr/>
        </p:nvSpPr>
        <p:spPr>
          <a:xfrm rot="-10513493">
            <a:off x="1317488" y="3392568"/>
            <a:ext cx="248663" cy="21221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1"/>
          <p:cNvSpPr/>
          <p:nvPr/>
        </p:nvSpPr>
        <p:spPr>
          <a:xfrm>
            <a:off x="1501475" y="3368800"/>
            <a:ext cx="657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7" name="Google Shape;677;p41"/>
          <p:cNvGrpSpPr/>
          <p:nvPr/>
        </p:nvGrpSpPr>
        <p:grpSpPr>
          <a:xfrm rot="10800000">
            <a:off x="1089267" y="3143378"/>
            <a:ext cx="477943" cy="271391"/>
            <a:chOff x="4529138" y="1982788"/>
            <a:chExt cx="401700" cy="247687"/>
          </a:xfrm>
        </p:grpSpPr>
        <p:sp>
          <p:nvSpPr>
            <p:cNvPr id="678" name="Google Shape;678;p41"/>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9" name="Google Shape;679;p41"/>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0" name="Google Shape;680;p41"/>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81" name="Google Shape;681;p41"/>
          <p:cNvGrpSpPr/>
          <p:nvPr/>
        </p:nvGrpSpPr>
        <p:grpSpPr>
          <a:xfrm rot="10800000">
            <a:off x="61408" y="1979364"/>
            <a:ext cx="1935266" cy="3468926"/>
            <a:chOff x="3357563" y="850900"/>
            <a:chExt cx="1626547" cy="3165945"/>
          </a:xfrm>
        </p:grpSpPr>
        <p:sp>
          <p:nvSpPr>
            <p:cNvPr id="682" name="Google Shape;682;p41"/>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3" name="Google Shape;683;p41"/>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4" name="Google Shape;684;p41"/>
            <p:cNvSpPr/>
            <p:nvPr/>
          </p:nvSpPr>
          <p:spPr>
            <a:xfrm>
              <a:off x="4572997" y="3430037"/>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5" name="Google Shape;685;p41"/>
            <p:cNvSpPr/>
            <p:nvPr/>
          </p:nvSpPr>
          <p:spPr>
            <a:xfrm>
              <a:off x="4631735" y="3312562"/>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6" name="Google Shape;686;p41"/>
            <p:cNvSpPr/>
            <p:nvPr/>
          </p:nvSpPr>
          <p:spPr>
            <a:xfrm>
              <a:off x="4514260" y="3312562"/>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7" name="Google Shape;687;p41"/>
            <p:cNvSpPr/>
            <p:nvPr/>
          </p:nvSpPr>
          <p:spPr>
            <a:xfrm>
              <a:off x="3615598" y="343754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8" name="Google Shape;688;p41"/>
            <p:cNvSpPr/>
            <p:nvPr/>
          </p:nvSpPr>
          <p:spPr>
            <a:xfrm>
              <a:off x="3996598" y="344865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9" name="Google Shape;689;p41"/>
            <p:cNvSpPr/>
            <p:nvPr/>
          </p:nvSpPr>
          <p:spPr>
            <a:xfrm>
              <a:off x="4406310" y="3204612"/>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0" name="Google Shape;690;p41"/>
            <p:cNvSpPr/>
            <p:nvPr/>
          </p:nvSpPr>
          <p:spPr>
            <a:xfrm>
              <a:off x="4792072" y="3220487"/>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1" name="Google Shape;691;p41"/>
            <p:cNvSpPr/>
            <p:nvPr/>
          </p:nvSpPr>
          <p:spPr>
            <a:xfrm>
              <a:off x="3696561" y="381854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2" name="Google Shape;692;p41"/>
            <p:cNvSpPr/>
            <p:nvPr/>
          </p:nvSpPr>
          <p:spPr>
            <a:xfrm>
              <a:off x="3696561" y="373282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41"/>
            <p:cNvSpPr/>
            <p:nvPr/>
          </p:nvSpPr>
          <p:spPr>
            <a:xfrm>
              <a:off x="3707673" y="365185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4" name="Google Shape;694;p41"/>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95" name="Google Shape;695;p41"/>
          <p:cNvSpPr txBox="1"/>
          <p:nvPr/>
        </p:nvSpPr>
        <p:spPr>
          <a:xfrm>
            <a:off x="2885575" y="1678825"/>
            <a:ext cx="5846100" cy="415500"/>
          </a:xfrm>
          <a:prstGeom prst="rect">
            <a:avLst/>
          </a:prstGeom>
          <a:noFill/>
          <a:ln>
            <a:noFill/>
          </a:ln>
        </p:spPr>
        <p:txBody>
          <a:bodyPr anchorCtr="0" anchor="t" bIns="91425" lIns="91425" spcFirstLastPara="1" rIns="91425" wrap="square" tIns="91425">
            <a:spAutoFit/>
          </a:bodyPr>
          <a:lstStyle/>
          <a:p>
            <a:pPr indent="457200" lvl="0" marL="0" rtl="0" algn="l">
              <a:lnSpc>
                <a:spcPct val="100000"/>
              </a:lnSpc>
              <a:spcBef>
                <a:spcPts val="600"/>
              </a:spcBef>
              <a:spcAft>
                <a:spcPts val="0"/>
              </a:spcAft>
              <a:buNone/>
            </a:pPr>
            <a:r>
              <a:t/>
            </a:r>
            <a:endParaRPr sz="1500">
              <a:solidFill>
                <a:schemeClr val="dk1"/>
              </a:solidFill>
              <a:latin typeface="Barlow Light"/>
              <a:ea typeface="Barlow Light"/>
              <a:cs typeface="Barlow Light"/>
              <a:sym typeface="Barlow Light"/>
            </a:endParaRPr>
          </a:p>
        </p:txBody>
      </p:sp>
      <p:sp>
        <p:nvSpPr>
          <p:cNvPr id="696" name="Google Shape;696;p41"/>
          <p:cNvSpPr txBox="1"/>
          <p:nvPr>
            <p:ph idx="4294967295" type="title"/>
          </p:nvPr>
        </p:nvSpPr>
        <p:spPr>
          <a:xfrm>
            <a:off x="671850" y="331450"/>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Wizard of Oz Techniques</a:t>
            </a:r>
            <a:endParaRPr b="1">
              <a:solidFill>
                <a:srgbClr val="484098"/>
              </a:solidFill>
            </a:endParaRPr>
          </a:p>
        </p:txBody>
      </p:sp>
      <p:sp>
        <p:nvSpPr>
          <p:cNvPr id="697" name="Google Shape;697;p41"/>
          <p:cNvSpPr txBox="1"/>
          <p:nvPr/>
        </p:nvSpPr>
        <p:spPr>
          <a:xfrm>
            <a:off x="2302888" y="4144675"/>
            <a:ext cx="17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Barlow"/>
                <a:ea typeface="Barlow"/>
                <a:cs typeface="Barlow"/>
                <a:sym typeface="Barlow"/>
              </a:rPr>
              <a:t>Prompt Generation</a:t>
            </a:r>
            <a:endParaRPr b="1">
              <a:latin typeface="Barlow"/>
              <a:ea typeface="Barlow"/>
              <a:cs typeface="Barlow"/>
              <a:sym typeface="Barlow"/>
            </a:endParaRPr>
          </a:p>
        </p:txBody>
      </p:sp>
      <p:sp>
        <p:nvSpPr>
          <p:cNvPr id="698" name="Google Shape;698;p41"/>
          <p:cNvSpPr txBox="1"/>
          <p:nvPr/>
        </p:nvSpPr>
        <p:spPr>
          <a:xfrm>
            <a:off x="4667125" y="4144675"/>
            <a:ext cx="17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Barlow"/>
                <a:ea typeface="Barlow"/>
                <a:cs typeface="Barlow"/>
                <a:sym typeface="Barlow"/>
              </a:rPr>
              <a:t>Nudge Feature</a:t>
            </a:r>
            <a:endParaRPr b="1">
              <a:latin typeface="Barlow"/>
              <a:ea typeface="Barlow"/>
              <a:cs typeface="Barlow"/>
              <a:sym typeface="Barlow"/>
            </a:endParaRPr>
          </a:p>
        </p:txBody>
      </p:sp>
      <p:sp>
        <p:nvSpPr>
          <p:cNvPr id="699" name="Google Shape;699;p41"/>
          <p:cNvSpPr txBox="1"/>
          <p:nvPr/>
        </p:nvSpPr>
        <p:spPr>
          <a:xfrm>
            <a:off x="7031350" y="4144675"/>
            <a:ext cx="17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Barlow"/>
                <a:ea typeface="Barlow"/>
                <a:cs typeface="Barlow"/>
                <a:sym typeface="Barlow"/>
              </a:rPr>
              <a:t>Progress Bar</a:t>
            </a:r>
            <a:endParaRPr b="1">
              <a:latin typeface="Barlow"/>
              <a:ea typeface="Barlow"/>
              <a:cs typeface="Barlow"/>
              <a:sym typeface="Barlow"/>
            </a:endParaRPr>
          </a:p>
        </p:txBody>
      </p:sp>
      <p:pic>
        <p:nvPicPr>
          <p:cNvPr id="700" name="Google Shape;700;p41"/>
          <p:cNvPicPr preferRelativeResize="0"/>
          <p:nvPr/>
        </p:nvPicPr>
        <p:blipFill rotWithShape="1">
          <a:blip r:embed="rId3">
            <a:alphaModFix/>
          </a:blip>
          <a:srcRect b="0" l="0" r="0" t="37197"/>
          <a:stretch/>
        </p:blipFill>
        <p:spPr>
          <a:xfrm>
            <a:off x="2143500" y="1406300"/>
            <a:ext cx="1935275" cy="2594456"/>
          </a:xfrm>
          <a:prstGeom prst="rect">
            <a:avLst/>
          </a:prstGeom>
          <a:noFill/>
          <a:ln>
            <a:noFill/>
          </a:ln>
          <a:effectLst>
            <a:outerShdw blurRad="200025" rotWithShape="0" algn="bl" dir="5400000" dist="19050">
              <a:srgbClr val="000000">
                <a:alpha val="88000"/>
              </a:srgbClr>
            </a:outerShdw>
          </a:effectLst>
        </p:spPr>
      </p:pic>
      <p:pic>
        <p:nvPicPr>
          <p:cNvPr id="701" name="Google Shape;701;p41"/>
          <p:cNvPicPr preferRelativeResize="0"/>
          <p:nvPr/>
        </p:nvPicPr>
        <p:blipFill rotWithShape="1">
          <a:blip r:embed="rId4">
            <a:alphaModFix/>
          </a:blip>
          <a:srcRect b="0" l="-341" r="0" t="38979"/>
          <a:stretch/>
        </p:blipFill>
        <p:spPr>
          <a:xfrm>
            <a:off x="4369225" y="1406300"/>
            <a:ext cx="1999625" cy="2594450"/>
          </a:xfrm>
          <a:prstGeom prst="rect">
            <a:avLst/>
          </a:prstGeom>
          <a:noFill/>
          <a:ln>
            <a:noFill/>
          </a:ln>
          <a:effectLst>
            <a:outerShdw blurRad="214313" rotWithShape="0" algn="bl" dir="5400000" dist="19050">
              <a:srgbClr val="000000">
                <a:alpha val="90000"/>
              </a:srgbClr>
            </a:outerShdw>
          </a:effectLst>
        </p:spPr>
      </p:pic>
      <p:pic>
        <p:nvPicPr>
          <p:cNvPr id="702" name="Google Shape;702;p41"/>
          <p:cNvPicPr preferRelativeResize="0"/>
          <p:nvPr/>
        </p:nvPicPr>
        <p:blipFill rotWithShape="1">
          <a:blip r:embed="rId5">
            <a:alphaModFix/>
          </a:blip>
          <a:srcRect b="74919" l="0" r="0" t="0"/>
          <a:stretch/>
        </p:blipFill>
        <p:spPr>
          <a:xfrm>
            <a:off x="6659300" y="1406298"/>
            <a:ext cx="2065900" cy="1101673"/>
          </a:xfrm>
          <a:prstGeom prst="rect">
            <a:avLst/>
          </a:prstGeom>
          <a:noFill/>
          <a:ln>
            <a:noFill/>
          </a:ln>
          <a:effectLst>
            <a:outerShdw blurRad="214313" rotWithShape="0" algn="bl" dir="5400000" dist="19050">
              <a:srgbClr val="000000">
                <a:alpha val="87000"/>
              </a:srgbClr>
            </a:outerShdw>
          </a:effectLst>
        </p:spPr>
      </p:pic>
      <p:pic>
        <p:nvPicPr>
          <p:cNvPr id="703" name="Google Shape;703;p41"/>
          <p:cNvPicPr preferRelativeResize="0"/>
          <p:nvPr/>
        </p:nvPicPr>
        <p:blipFill>
          <a:blip r:embed="rId6">
            <a:alphaModFix/>
          </a:blip>
          <a:stretch>
            <a:fillRect/>
          </a:stretch>
        </p:blipFill>
        <p:spPr>
          <a:xfrm>
            <a:off x="6659300" y="2883650"/>
            <a:ext cx="2065900" cy="1117110"/>
          </a:xfrm>
          <a:prstGeom prst="rect">
            <a:avLst/>
          </a:prstGeom>
          <a:noFill/>
          <a:ln>
            <a:noFill/>
          </a:ln>
          <a:effectLst>
            <a:outerShdw blurRad="200025" rotWithShape="0" algn="bl" dir="5400000" dist="19050">
              <a:srgbClr val="000000">
                <a:alpha val="91000"/>
              </a:srgbClr>
            </a:outerShdw>
          </a:effectLst>
        </p:spPr>
      </p:pic>
      <p:sp>
        <p:nvSpPr>
          <p:cNvPr id="704" name="Google Shape;704;p41"/>
          <p:cNvSpPr txBox="1"/>
          <p:nvPr/>
        </p:nvSpPr>
        <p:spPr>
          <a:xfrm>
            <a:off x="2215300" y="4394625"/>
            <a:ext cx="1935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Barlow Light"/>
                <a:ea typeface="Barlow Light"/>
                <a:cs typeface="Barlow Light"/>
                <a:sym typeface="Barlow Light"/>
              </a:rPr>
              <a:t>detecting key image features and providing relevant prompts</a:t>
            </a:r>
            <a:endParaRPr sz="1100">
              <a:latin typeface="Barlow Light"/>
              <a:ea typeface="Barlow Light"/>
              <a:cs typeface="Barlow Light"/>
              <a:sym typeface="Barlow Light"/>
            </a:endParaRPr>
          </a:p>
        </p:txBody>
      </p:sp>
      <p:sp>
        <p:nvSpPr>
          <p:cNvPr id="705" name="Google Shape;705;p41"/>
          <p:cNvSpPr txBox="1"/>
          <p:nvPr/>
        </p:nvSpPr>
        <p:spPr>
          <a:xfrm>
            <a:off x="4369237" y="4394625"/>
            <a:ext cx="1935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Barlow Light"/>
                <a:ea typeface="Barlow Light"/>
                <a:cs typeface="Barlow Light"/>
                <a:sym typeface="Barlow Light"/>
              </a:rPr>
              <a:t>a</a:t>
            </a:r>
            <a:r>
              <a:rPr lang="en" sz="1100">
                <a:latin typeface="Barlow Light"/>
                <a:ea typeface="Barlow Light"/>
                <a:cs typeface="Barlow Light"/>
                <a:sym typeface="Barlow Light"/>
              </a:rPr>
              <a:t>ssume notifications are sent to friend when nudged</a:t>
            </a:r>
            <a:endParaRPr sz="1100">
              <a:latin typeface="Barlow Light"/>
              <a:ea typeface="Barlow Light"/>
              <a:cs typeface="Barlow Light"/>
              <a:sym typeface="Barlow Light"/>
            </a:endParaRPr>
          </a:p>
        </p:txBody>
      </p:sp>
      <p:sp>
        <p:nvSpPr>
          <p:cNvPr id="706" name="Google Shape;706;p41"/>
          <p:cNvSpPr txBox="1"/>
          <p:nvPr/>
        </p:nvSpPr>
        <p:spPr>
          <a:xfrm>
            <a:off x="6724600" y="4394625"/>
            <a:ext cx="1935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Barlow Light"/>
                <a:ea typeface="Barlow Light"/>
                <a:cs typeface="Barlow Light"/>
                <a:sym typeface="Barlow Light"/>
              </a:rPr>
              <a:t>h</a:t>
            </a:r>
            <a:r>
              <a:rPr lang="en" sz="1100">
                <a:latin typeface="Barlow Light"/>
                <a:ea typeface="Barlow Light"/>
                <a:cs typeface="Barlow Light"/>
                <a:sym typeface="Barlow Light"/>
              </a:rPr>
              <a:t>aving access to Instagram API to detect how many images have alt text</a:t>
            </a:r>
            <a:endParaRPr sz="1100">
              <a:latin typeface="Barlow Light"/>
              <a:ea typeface="Barlow Light"/>
              <a:cs typeface="Barlow Light"/>
              <a:sym typeface="Barlow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5"/>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txBox="1"/>
          <p:nvPr>
            <p:ph type="ctrTitle"/>
          </p:nvPr>
        </p:nvSpPr>
        <p:spPr>
          <a:xfrm>
            <a:off x="2497200" y="2152650"/>
            <a:ext cx="41496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Value Prop, Problem &amp; Solution</a:t>
            </a:r>
            <a:endParaRPr b="1" sz="55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42"/>
          <p:cNvSpPr/>
          <p:nvPr/>
        </p:nvSpPr>
        <p:spPr>
          <a:xfrm>
            <a:off x="5848696" y="623036"/>
            <a:ext cx="1863608" cy="3921828"/>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2"/>
          <p:cNvSpPr/>
          <p:nvPr/>
        </p:nvSpPr>
        <p:spPr>
          <a:xfrm>
            <a:off x="5985650" y="1188850"/>
            <a:ext cx="1589700" cy="28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Barlow Light"/>
                <a:ea typeface="Barlow Light"/>
                <a:cs typeface="Barlow Light"/>
                <a:sym typeface="Barlow Light"/>
              </a:rPr>
              <a:t>Place your screenshot here</a:t>
            </a:r>
            <a:endParaRPr sz="1000">
              <a:solidFill>
                <a:srgbClr val="999999"/>
              </a:solidFill>
            </a:endParaRPr>
          </a:p>
        </p:txBody>
      </p:sp>
      <p:sp>
        <p:nvSpPr>
          <p:cNvPr id="713" name="Google Shape;713;p42"/>
          <p:cNvSpPr txBox="1"/>
          <p:nvPr>
            <p:ph idx="12" type="sldNum"/>
          </p:nvPr>
        </p:nvSpPr>
        <p:spPr>
          <a:xfrm>
            <a:off x="87318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714" name="Google Shape;714;p42"/>
          <p:cNvGrpSpPr/>
          <p:nvPr/>
        </p:nvGrpSpPr>
        <p:grpSpPr>
          <a:xfrm>
            <a:off x="1060620" y="2997044"/>
            <a:ext cx="936061" cy="2451262"/>
            <a:chOff x="7556500" y="3806825"/>
            <a:chExt cx="838313" cy="2195488"/>
          </a:xfrm>
        </p:grpSpPr>
        <p:sp>
          <p:nvSpPr>
            <p:cNvPr id="715" name="Google Shape;715;p42"/>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6" name="Google Shape;716;p42"/>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7" name="Google Shape;717;p42"/>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8" name="Google Shape;718;p42"/>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9" name="Google Shape;719;p42"/>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0" name="Google Shape;720;p42"/>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1" name="Google Shape;721;p42"/>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22" name="Google Shape;722;p42"/>
          <p:cNvSpPr/>
          <p:nvPr/>
        </p:nvSpPr>
        <p:spPr>
          <a:xfrm>
            <a:off x="435925" y="-8350"/>
            <a:ext cx="8708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2"/>
          <p:cNvSpPr/>
          <p:nvPr/>
        </p:nvSpPr>
        <p:spPr>
          <a:xfrm>
            <a:off x="1015218" y="3043400"/>
            <a:ext cx="631800" cy="42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2"/>
          <p:cNvSpPr/>
          <p:nvPr/>
        </p:nvSpPr>
        <p:spPr>
          <a:xfrm rot="6963210">
            <a:off x="1260336" y="3468968"/>
            <a:ext cx="225405" cy="200316"/>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2"/>
          <p:cNvSpPr/>
          <p:nvPr/>
        </p:nvSpPr>
        <p:spPr>
          <a:xfrm rot="6507543">
            <a:off x="1379758" y="3385041"/>
            <a:ext cx="225502" cy="27350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2"/>
          <p:cNvSpPr/>
          <p:nvPr/>
        </p:nvSpPr>
        <p:spPr>
          <a:xfrm rot="10800000">
            <a:off x="995250" y="3462551"/>
            <a:ext cx="220200" cy="180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2"/>
          <p:cNvSpPr/>
          <p:nvPr/>
        </p:nvSpPr>
        <p:spPr>
          <a:xfrm>
            <a:off x="1196675" y="3368796"/>
            <a:ext cx="1563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2"/>
          <p:cNvSpPr/>
          <p:nvPr/>
        </p:nvSpPr>
        <p:spPr>
          <a:xfrm rot="-10513493">
            <a:off x="1317488" y="3392568"/>
            <a:ext cx="248663" cy="21221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2"/>
          <p:cNvSpPr/>
          <p:nvPr/>
        </p:nvSpPr>
        <p:spPr>
          <a:xfrm>
            <a:off x="1501475" y="3368800"/>
            <a:ext cx="657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0" name="Google Shape;730;p42"/>
          <p:cNvGrpSpPr/>
          <p:nvPr/>
        </p:nvGrpSpPr>
        <p:grpSpPr>
          <a:xfrm rot="10800000">
            <a:off x="1089267" y="3143378"/>
            <a:ext cx="477943" cy="271391"/>
            <a:chOff x="4529138" y="1982788"/>
            <a:chExt cx="401700" cy="247687"/>
          </a:xfrm>
        </p:grpSpPr>
        <p:sp>
          <p:nvSpPr>
            <p:cNvPr id="731" name="Google Shape;731;p42"/>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2" name="Google Shape;732;p42"/>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3" name="Google Shape;733;p42"/>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34" name="Google Shape;734;p42"/>
          <p:cNvGrpSpPr/>
          <p:nvPr/>
        </p:nvGrpSpPr>
        <p:grpSpPr>
          <a:xfrm rot="10800000">
            <a:off x="187683" y="1979339"/>
            <a:ext cx="1935266" cy="3468926"/>
            <a:chOff x="3357563" y="850900"/>
            <a:chExt cx="1626547" cy="3165945"/>
          </a:xfrm>
        </p:grpSpPr>
        <p:sp>
          <p:nvSpPr>
            <p:cNvPr id="735" name="Google Shape;735;p42"/>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6" name="Google Shape;736;p42"/>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7" name="Google Shape;737;p42"/>
            <p:cNvSpPr/>
            <p:nvPr/>
          </p:nvSpPr>
          <p:spPr>
            <a:xfrm>
              <a:off x="4572997" y="3430037"/>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8" name="Google Shape;738;p42"/>
            <p:cNvSpPr/>
            <p:nvPr/>
          </p:nvSpPr>
          <p:spPr>
            <a:xfrm>
              <a:off x="4631735" y="3312562"/>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9" name="Google Shape;739;p42"/>
            <p:cNvSpPr/>
            <p:nvPr/>
          </p:nvSpPr>
          <p:spPr>
            <a:xfrm>
              <a:off x="4514260" y="3312562"/>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0" name="Google Shape;740;p42"/>
            <p:cNvSpPr/>
            <p:nvPr/>
          </p:nvSpPr>
          <p:spPr>
            <a:xfrm>
              <a:off x="3615598" y="343754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1" name="Google Shape;741;p42"/>
            <p:cNvSpPr/>
            <p:nvPr/>
          </p:nvSpPr>
          <p:spPr>
            <a:xfrm>
              <a:off x="3996598" y="344865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2" name="Google Shape;742;p42"/>
            <p:cNvSpPr/>
            <p:nvPr/>
          </p:nvSpPr>
          <p:spPr>
            <a:xfrm>
              <a:off x="4406310" y="3204612"/>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3" name="Google Shape;743;p42"/>
            <p:cNvSpPr/>
            <p:nvPr/>
          </p:nvSpPr>
          <p:spPr>
            <a:xfrm>
              <a:off x="4792072" y="3220487"/>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4" name="Google Shape;744;p42"/>
            <p:cNvSpPr/>
            <p:nvPr/>
          </p:nvSpPr>
          <p:spPr>
            <a:xfrm>
              <a:off x="3696561" y="381854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5" name="Google Shape;745;p42"/>
            <p:cNvSpPr/>
            <p:nvPr/>
          </p:nvSpPr>
          <p:spPr>
            <a:xfrm>
              <a:off x="3696561" y="373282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6" name="Google Shape;746;p42"/>
            <p:cNvSpPr/>
            <p:nvPr/>
          </p:nvSpPr>
          <p:spPr>
            <a:xfrm>
              <a:off x="3707673" y="365185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7" name="Google Shape;747;p42"/>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48" name="Google Shape;748;p42"/>
          <p:cNvSpPr txBox="1"/>
          <p:nvPr/>
        </p:nvSpPr>
        <p:spPr>
          <a:xfrm>
            <a:off x="2885575" y="1678825"/>
            <a:ext cx="5846100" cy="415500"/>
          </a:xfrm>
          <a:prstGeom prst="rect">
            <a:avLst/>
          </a:prstGeom>
          <a:noFill/>
          <a:ln>
            <a:noFill/>
          </a:ln>
        </p:spPr>
        <p:txBody>
          <a:bodyPr anchorCtr="0" anchor="t" bIns="91425" lIns="91425" spcFirstLastPara="1" rIns="91425" wrap="square" tIns="91425">
            <a:spAutoFit/>
          </a:bodyPr>
          <a:lstStyle/>
          <a:p>
            <a:pPr indent="457200" lvl="0" marL="0" rtl="0" algn="l">
              <a:lnSpc>
                <a:spcPct val="100000"/>
              </a:lnSpc>
              <a:spcBef>
                <a:spcPts val="600"/>
              </a:spcBef>
              <a:spcAft>
                <a:spcPts val="0"/>
              </a:spcAft>
              <a:buNone/>
            </a:pPr>
            <a:r>
              <a:t/>
            </a:r>
            <a:endParaRPr sz="1500">
              <a:solidFill>
                <a:schemeClr val="dk1"/>
              </a:solidFill>
              <a:latin typeface="Barlow Light"/>
              <a:ea typeface="Barlow Light"/>
              <a:cs typeface="Barlow Light"/>
              <a:sym typeface="Barlow Light"/>
            </a:endParaRPr>
          </a:p>
        </p:txBody>
      </p:sp>
      <p:sp>
        <p:nvSpPr>
          <p:cNvPr id="749" name="Google Shape;749;p42"/>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Hard-Coded Features</a:t>
            </a:r>
            <a:endParaRPr b="1">
              <a:solidFill>
                <a:srgbClr val="484098"/>
              </a:solidFill>
            </a:endParaRPr>
          </a:p>
        </p:txBody>
      </p:sp>
      <p:sp>
        <p:nvSpPr>
          <p:cNvPr id="750" name="Google Shape;750;p42"/>
          <p:cNvSpPr txBox="1"/>
          <p:nvPr/>
        </p:nvSpPr>
        <p:spPr>
          <a:xfrm>
            <a:off x="2410350" y="1626025"/>
            <a:ext cx="5710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Barlow Light"/>
              <a:buAutoNum type="arabicPeriod"/>
            </a:pPr>
            <a:r>
              <a:rPr lang="en" sz="1800">
                <a:latin typeface="Barlow Light"/>
                <a:ea typeface="Barlow Light"/>
                <a:cs typeface="Barlow Light"/>
                <a:sym typeface="Barlow Light"/>
              </a:rPr>
              <a:t>Feed </a:t>
            </a:r>
            <a:endParaRPr sz="1800">
              <a:latin typeface="Barlow Light"/>
              <a:ea typeface="Barlow Light"/>
              <a:cs typeface="Barlow Light"/>
              <a:sym typeface="Barlow Light"/>
            </a:endParaRPr>
          </a:p>
          <a:p>
            <a:pPr indent="-311150" lvl="0" marL="914400" rtl="0" algn="l">
              <a:spcBef>
                <a:spcPts val="0"/>
              </a:spcBef>
              <a:spcAft>
                <a:spcPts val="0"/>
              </a:spcAft>
              <a:buSzPts val="1300"/>
              <a:buFont typeface="Barlow Light"/>
              <a:buChar char="●"/>
            </a:pPr>
            <a:r>
              <a:rPr lang="en" sz="1800">
                <a:latin typeface="Barlow Light"/>
                <a:ea typeface="Barlow Light"/>
                <a:cs typeface="Barlow Light"/>
                <a:sym typeface="Barlow Light"/>
              </a:rPr>
              <a:t>Main Instagram feed and personal feed accessed through profile </a:t>
            </a:r>
            <a:endParaRPr sz="1800">
              <a:latin typeface="Barlow Light"/>
              <a:ea typeface="Barlow Light"/>
              <a:cs typeface="Barlow Light"/>
              <a:sym typeface="Barlow Light"/>
            </a:endParaRPr>
          </a:p>
          <a:p>
            <a:pPr indent="-311150" lvl="0" marL="914400" rtl="0" algn="l">
              <a:spcBef>
                <a:spcPts val="0"/>
              </a:spcBef>
              <a:spcAft>
                <a:spcPts val="0"/>
              </a:spcAft>
              <a:buSzPts val="1300"/>
              <a:buFont typeface="Barlow Light"/>
              <a:buChar char="●"/>
            </a:pPr>
            <a:r>
              <a:rPr lang="en" sz="1800">
                <a:latin typeface="Barlow Light"/>
                <a:ea typeface="Barlow Light"/>
                <a:cs typeface="Barlow Light"/>
                <a:sym typeface="Barlow Light"/>
              </a:rPr>
              <a:t>Images, comments, fake profiles</a:t>
            </a:r>
            <a:endParaRPr sz="1800">
              <a:latin typeface="Barlow Light"/>
              <a:ea typeface="Barlow Light"/>
              <a:cs typeface="Barlow Light"/>
              <a:sym typeface="Barlow Light"/>
            </a:endParaRPr>
          </a:p>
          <a:p>
            <a:pPr indent="-342900" lvl="0" marL="457200" rtl="0" algn="l">
              <a:spcBef>
                <a:spcPts val="0"/>
              </a:spcBef>
              <a:spcAft>
                <a:spcPts val="0"/>
              </a:spcAft>
              <a:buSzPts val="1800"/>
              <a:buFont typeface="Barlow Light"/>
              <a:buAutoNum type="arabicPeriod"/>
            </a:pPr>
            <a:r>
              <a:rPr lang="en" sz="1800">
                <a:latin typeface="Barlow Light"/>
                <a:ea typeface="Barlow Light"/>
                <a:cs typeface="Barlow Light"/>
                <a:sym typeface="Barlow Light"/>
              </a:rPr>
              <a:t>Image uploading and alt text writing</a:t>
            </a:r>
            <a:endParaRPr sz="1800">
              <a:latin typeface="Barlow Light"/>
              <a:ea typeface="Barlow Light"/>
              <a:cs typeface="Barlow Light"/>
              <a:sym typeface="Barlow Light"/>
            </a:endParaRPr>
          </a:p>
          <a:p>
            <a:pPr indent="-311150" lvl="0" marL="914400" rtl="0" algn="l">
              <a:spcBef>
                <a:spcPts val="0"/>
              </a:spcBef>
              <a:spcAft>
                <a:spcPts val="0"/>
              </a:spcAft>
              <a:buSzPts val="1300"/>
              <a:buFont typeface="Barlow Light"/>
              <a:buChar char="●"/>
            </a:pPr>
            <a:r>
              <a:rPr lang="en" sz="1800">
                <a:latin typeface="Barlow Light"/>
                <a:ea typeface="Barlow Light"/>
                <a:cs typeface="Barlow Light"/>
                <a:sym typeface="Barlow Light"/>
              </a:rPr>
              <a:t>Predetermined pathway for posting picture with alt text</a:t>
            </a:r>
            <a:endParaRPr sz="1800">
              <a:latin typeface="Barlow Light"/>
              <a:ea typeface="Barlow Light"/>
              <a:cs typeface="Barlow Light"/>
              <a:sym typeface="Barlow Light"/>
            </a:endParaRPr>
          </a:p>
          <a:p>
            <a:pPr indent="-311150" lvl="0" marL="914400" rtl="0" algn="l">
              <a:spcBef>
                <a:spcPts val="0"/>
              </a:spcBef>
              <a:spcAft>
                <a:spcPts val="0"/>
              </a:spcAft>
              <a:buSzPts val="1300"/>
              <a:buFont typeface="Barlow Light"/>
              <a:buChar char="●"/>
            </a:pPr>
            <a:r>
              <a:rPr lang="en" sz="1800">
                <a:latin typeface="Barlow Light"/>
                <a:ea typeface="Barlow Light"/>
                <a:cs typeface="Barlow Light"/>
                <a:sym typeface="Barlow Light"/>
              </a:rPr>
              <a:t>Which photo from gallery to post; alt text caption; photo filter</a:t>
            </a:r>
            <a:endParaRPr sz="1800">
              <a:latin typeface="Barlow Light"/>
              <a:ea typeface="Barlow Light"/>
              <a:cs typeface="Barlow Light"/>
              <a:sym typeface="Barlow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43"/>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3"/>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Appendix</a:t>
            </a:r>
            <a:endParaRPr b="1" sz="55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4"/>
          <p:cNvSpPr txBox="1"/>
          <p:nvPr/>
        </p:nvSpPr>
        <p:spPr>
          <a:xfrm>
            <a:off x="2885575" y="1678825"/>
            <a:ext cx="5846100" cy="415500"/>
          </a:xfrm>
          <a:prstGeom prst="rect">
            <a:avLst/>
          </a:prstGeom>
          <a:noFill/>
          <a:ln>
            <a:noFill/>
          </a:ln>
        </p:spPr>
        <p:txBody>
          <a:bodyPr anchorCtr="0" anchor="t" bIns="91425" lIns="91425" spcFirstLastPara="1" rIns="91425" wrap="square" tIns="91425">
            <a:spAutoFit/>
          </a:bodyPr>
          <a:lstStyle/>
          <a:p>
            <a:pPr indent="457200" lvl="0" marL="0" rtl="0" algn="l">
              <a:lnSpc>
                <a:spcPct val="100000"/>
              </a:lnSpc>
              <a:spcBef>
                <a:spcPts val="600"/>
              </a:spcBef>
              <a:spcAft>
                <a:spcPts val="0"/>
              </a:spcAft>
              <a:buNone/>
            </a:pPr>
            <a:r>
              <a:t/>
            </a:r>
            <a:endParaRPr sz="1500">
              <a:solidFill>
                <a:schemeClr val="dk1"/>
              </a:solidFill>
              <a:latin typeface="Barlow Light"/>
              <a:ea typeface="Barlow Light"/>
              <a:cs typeface="Barlow Light"/>
              <a:sym typeface="Barlow Light"/>
            </a:endParaRPr>
          </a:p>
        </p:txBody>
      </p:sp>
      <p:sp>
        <p:nvSpPr>
          <p:cNvPr id="762" name="Google Shape;762;p44"/>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txBox="1"/>
          <p:nvPr>
            <p:ph idx="4294967295" type="title"/>
          </p:nvPr>
        </p:nvSpPr>
        <p:spPr>
          <a:xfrm>
            <a:off x="1208550" y="0"/>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Additional Prototype Screenshots</a:t>
            </a:r>
            <a:endParaRPr b="1">
              <a:solidFill>
                <a:srgbClr val="484098"/>
              </a:solidFill>
            </a:endParaRPr>
          </a:p>
        </p:txBody>
      </p:sp>
      <p:pic>
        <p:nvPicPr>
          <p:cNvPr id="764" name="Google Shape;764;p44"/>
          <p:cNvPicPr preferRelativeResize="0"/>
          <p:nvPr/>
        </p:nvPicPr>
        <p:blipFill>
          <a:blip r:embed="rId3">
            <a:alphaModFix/>
          </a:blip>
          <a:stretch>
            <a:fillRect/>
          </a:stretch>
        </p:blipFill>
        <p:spPr>
          <a:xfrm>
            <a:off x="1750825" y="904450"/>
            <a:ext cx="1936155" cy="3805225"/>
          </a:xfrm>
          <a:prstGeom prst="rect">
            <a:avLst/>
          </a:prstGeom>
          <a:noFill/>
          <a:ln>
            <a:noFill/>
          </a:ln>
        </p:spPr>
      </p:pic>
      <p:pic>
        <p:nvPicPr>
          <p:cNvPr id="765" name="Google Shape;765;p44"/>
          <p:cNvPicPr preferRelativeResize="0"/>
          <p:nvPr/>
        </p:nvPicPr>
        <p:blipFill>
          <a:blip r:embed="rId4">
            <a:alphaModFix/>
          </a:blip>
          <a:stretch>
            <a:fillRect/>
          </a:stretch>
        </p:blipFill>
        <p:spPr>
          <a:xfrm>
            <a:off x="5450425" y="872862"/>
            <a:ext cx="2059300" cy="3868400"/>
          </a:xfrm>
          <a:prstGeom prst="rect">
            <a:avLst/>
          </a:prstGeom>
          <a:noFill/>
          <a:ln>
            <a:noFill/>
          </a:ln>
        </p:spPr>
      </p:pic>
      <p:sp>
        <p:nvSpPr>
          <p:cNvPr id="766" name="Google Shape;766;p44"/>
          <p:cNvSpPr txBox="1"/>
          <p:nvPr/>
        </p:nvSpPr>
        <p:spPr>
          <a:xfrm>
            <a:off x="2018175" y="4709675"/>
            <a:ext cx="15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Guided Prompts</a:t>
            </a:r>
            <a:endParaRPr>
              <a:latin typeface="Barlow Light"/>
              <a:ea typeface="Barlow Light"/>
              <a:cs typeface="Barlow Light"/>
              <a:sym typeface="Barlow Light"/>
            </a:endParaRPr>
          </a:p>
        </p:txBody>
      </p:sp>
      <p:sp>
        <p:nvSpPr>
          <p:cNvPr id="767" name="Google Shape;767;p44"/>
          <p:cNvSpPr txBox="1"/>
          <p:nvPr/>
        </p:nvSpPr>
        <p:spPr>
          <a:xfrm>
            <a:off x="5729175" y="4709675"/>
            <a:ext cx="15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Custom</a:t>
            </a:r>
            <a:r>
              <a:rPr lang="en">
                <a:latin typeface="Barlow Light"/>
                <a:ea typeface="Barlow Light"/>
                <a:cs typeface="Barlow Light"/>
                <a:sym typeface="Barlow Light"/>
              </a:rPr>
              <a:t> Prompts</a:t>
            </a:r>
            <a:endParaRPr>
              <a:latin typeface="Barlow Light"/>
              <a:ea typeface="Barlow Light"/>
              <a:cs typeface="Barlow Light"/>
              <a:sym typeface="Barlow Light"/>
            </a:endParaRPr>
          </a:p>
        </p:txBody>
      </p:sp>
      <p:sp>
        <p:nvSpPr>
          <p:cNvPr id="768" name="Google Shape;768;p44"/>
          <p:cNvSpPr txBox="1"/>
          <p:nvPr/>
        </p:nvSpPr>
        <p:spPr>
          <a:xfrm>
            <a:off x="4427725" y="2553113"/>
            <a:ext cx="1022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latin typeface="Barlow"/>
                <a:ea typeface="Barlow"/>
                <a:cs typeface="Barlow"/>
                <a:sym typeface="Barlow"/>
              </a:rPr>
              <a:t>VS</a:t>
            </a:r>
            <a:endParaRPr b="1" sz="2100">
              <a:latin typeface="Barlow"/>
              <a:ea typeface="Barlow"/>
              <a:cs typeface="Barlow"/>
              <a:sym typeface="Barlow"/>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45"/>
          <p:cNvSpPr txBox="1"/>
          <p:nvPr/>
        </p:nvSpPr>
        <p:spPr>
          <a:xfrm>
            <a:off x="2885575" y="1678825"/>
            <a:ext cx="5846100" cy="415500"/>
          </a:xfrm>
          <a:prstGeom prst="rect">
            <a:avLst/>
          </a:prstGeom>
          <a:noFill/>
          <a:ln>
            <a:noFill/>
          </a:ln>
        </p:spPr>
        <p:txBody>
          <a:bodyPr anchorCtr="0" anchor="t" bIns="91425" lIns="91425" spcFirstLastPara="1" rIns="91425" wrap="square" tIns="91425">
            <a:spAutoFit/>
          </a:bodyPr>
          <a:lstStyle/>
          <a:p>
            <a:pPr indent="457200" lvl="0" marL="0" rtl="0" algn="l">
              <a:lnSpc>
                <a:spcPct val="100000"/>
              </a:lnSpc>
              <a:spcBef>
                <a:spcPts val="600"/>
              </a:spcBef>
              <a:spcAft>
                <a:spcPts val="0"/>
              </a:spcAft>
              <a:buNone/>
            </a:pPr>
            <a:r>
              <a:t/>
            </a:r>
            <a:endParaRPr sz="1500">
              <a:solidFill>
                <a:schemeClr val="dk1"/>
              </a:solidFill>
              <a:latin typeface="Barlow Light"/>
              <a:ea typeface="Barlow Light"/>
              <a:cs typeface="Barlow Light"/>
              <a:sym typeface="Barlow Light"/>
            </a:endParaRPr>
          </a:p>
        </p:txBody>
      </p:sp>
      <p:sp>
        <p:nvSpPr>
          <p:cNvPr id="774" name="Google Shape;774;p45"/>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5"/>
          <p:cNvSpPr txBox="1"/>
          <p:nvPr>
            <p:ph idx="4294967295" type="title"/>
          </p:nvPr>
        </p:nvSpPr>
        <p:spPr>
          <a:xfrm>
            <a:off x="1255325" y="185150"/>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Additional Prototype Screenshots</a:t>
            </a:r>
            <a:endParaRPr b="1">
              <a:solidFill>
                <a:srgbClr val="484098"/>
              </a:solidFill>
            </a:endParaRPr>
          </a:p>
        </p:txBody>
      </p:sp>
      <p:pic>
        <p:nvPicPr>
          <p:cNvPr id="776" name="Google Shape;776;p45"/>
          <p:cNvPicPr preferRelativeResize="0"/>
          <p:nvPr/>
        </p:nvPicPr>
        <p:blipFill>
          <a:blip r:embed="rId3">
            <a:alphaModFix/>
          </a:blip>
          <a:stretch>
            <a:fillRect/>
          </a:stretch>
        </p:blipFill>
        <p:spPr>
          <a:xfrm>
            <a:off x="1447447" y="1085600"/>
            <a:ext cx="1836475" cy="3518675"/>
          </a:xfrm>
          <a:prstGeom prst="rect">
            <a:avLst/>
          </a:prstGeom>
          <a:noFill/>
          <a:ln>
            <a:noFill/>
          </a:ln>
        </p:spPr>
      </p:pic>
      <p:pic>
        <p:nvPicPr>
          <p:cNvPr id="777" name="Google Shape;777;p45"/>
          <p:cNvPicPr preferRelativeResize="0"/>
          <p:nvPr/>
        </p:nvPicPr>
        <p:blipFill>
          <a:blip r:embed="rId4">
            <a:alphaModFix/>
          </a:blip>
          <a:stretch>
            <a:fillRect/>
          </a:stretch>
        </p:blipFill>
        <p:spPr>
          <a:xfrm>
            <a:off x="3854973" y="1042550"/>
            <a:ext cx="1797550" cy="3604775"/>
          </a:xfrm>
          <a:prstGeom prst="rect">
            <a:avLst/>
          </a:prstGeom>
          <a:noFill/>
          <a:ln>
            <a:noFill/>
          </a:ln>
        </p:spPr>
      </p:pic>
      <p:sp>
        <p:nvSpPr>
          <p:cNvPr id="778" name="Google Shape;778;p45"/>
          <p:cNvSpPr txBox="1"/>
          <p:nvPr/>
        </p:nvSpPr>
        <p:spPr>
          <a:xfrm>
            <a:off x="6029025" y="2381275"/>
            <a:ext cx="191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Barlow Light"/>
                <a:ea typeface="Barlow Light"/>
                <a:cs typeface="Barlow Light"/>
                <a:sym typeface="Barlow Light"/>
              </a:rPr>
              <a:t>Checking alt text on your image</a:t>
            </a:r>
            <a:endParaRPr sz="1800">
              <a:latin typeface="Barlow Light"/>
              <a:ea typeface="Barlow Light"/>
              <a:cs typeface="Barlow Light"/>
              <a:sym typeface="Barlow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2" name="Shape 782"/>
        <p:cNvGrpSpPr/>
        <p:nvPr/>
      </p:nvGrpSpPr>
      <p:grpSpPr>
        <a:xfrm>
          <a:off x="0" y="0"/>
          <a:ext cx="0" cy="0"/>
          <a:chOff x="0" y="0"/>
          <a:chExt cx="0" cy="0"/>
        </a:xfrm>
      </p:grpSpPr>
      <p:sp>
        <p:nvSpPr>
          <p:cNvPr id="783" name="Google Shape;783;p46"/>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7" name="Shape 787"/>
        <p:cNvGrpSpPr/>
        <p:nvPr/>
      </p:nvGrpSpPr>
      <p:grpSpPr>
        <a:xfrm>
          <a:off x="0" y="0"/>
          <a:ext cx="0" cy="0"/>
          <a:chOff x="0" y="0"/>
          <a:chExt cx="0" cy="0"/>
        </a:xfrm>
      </p:grpSpPr>
      <p:sp>
        <p:nvSpPr>
          <p:cNvPr id="788" name="Google Shape;788;p47"/>
          <p:cNvSpPr txBox="1"/>
          <p:nvPr>
            <p:ph idx="4294967295" type="title"/>
          </p:nvPr>
        </p:nvSpPr>
        <p:spPr>
          <a:xfrm>
            <a:off x="241900" y="228125"/>
            <a:ext cx="86694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EXTRA GRAPHICS</a:t>
            </a:r>
            <a:endParaRPr sz="2400">
              <a:solidFill>
                <a:srgbClr val="000000"/>
              </a:solidFill>
            </a:endParaRPr>
          </a:p>
        </p:txBody>
      </p:sp>
      <p:grpSp>
        <p:nvGrpSpPr>
          <p:cNvPr id="789" name="Google Shape;789;p47"/>
          <p:cNvGrpSpPr/>
          <p:nvPr/>
        </p:nvGrpSpPr>
        <p:grpSpPr>
          <a:xfrm rot="10800000">
            <a:off x="5141199" y="1272662"/>
            <a:ext cx="1047339" cy="1438885"/>
            <a:chOff x="0" y="855663"/>
            <a:chExt cx="1652475" cy="2270250"/>
          </a:xfrm>
        </p:grpSpPr>
        <p:sp>
          <p:nvSpPr>
            <p:cNvPr id="790" name="Google Shape;790;p47"/>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1" name="Google Shape;791;p47"/>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2" name="Google Shape;792;p47"/>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3" name="Google Shape;793;p47"/>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4" name="Google Shape;794;p47"/>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47"/>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6" name="Google Shape;796;p47"/>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7" name="Google Shape;797;p47"/>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47"/>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99" name="Google Shape;799;p47"/>
          <p:cNvGrpSpPr/>
          <p:nvPr/>
        </p:nvGrpSpPr>
        <p:grpSpPr>
          <a:xfrm>
            <a:off x="3106235" y="3017102"/>
            <a:ext cx="983079" cy="1564615"/>
            <a:chOff x="715963" y="3538538"/>
            <a:chExt cx="1551087" cy="2468625"/>
          </a:xfrm>
        </p:grpSpPr>
        <p:sp>
          <p:nvSpPr>
            <p:cNvPr id="800" name="Google Shape;800;p47"/>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1" name="Google Shape;801;p47"/>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2" name="Google Shape;802;p47"/>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3" name="Google Shape;803;p47"/>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4" name="Google Shape;804;p47"/>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5" name="Google Shape;805;p47"/>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47"/>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7" name="Google Shape;807;p47"/>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47"/>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9" name="Google Shape;809;p47"/>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47"/>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11" name="Google Shape;811;p47"/>
          <p:cNvGrpSpPr/>
          <p:nvPr/>
        </p:nvGrpSpPr>
        <p:grpSpPr>
          <a:xfrm>
            <a:off x="724990" y="3401518"/>
            <a:ext cx="1362282" cy="1180199"/>
            <a:chOff x="3305175" y="4144963"/>
            <a:chExt cx="2149388" cy="1862100"/>
          </a:xfrm>
        </p:grpSpPr>
        <p:sp>
          <p:nvSpPr>
            <p:cNvPr id="812" name="Google Shape;812;p47"/>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47"/>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4" name="Google Shape;814;p47"/>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5" name="Google Shape;815;p47"/>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6" name="Google Shape;816;p47"/>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7" name="Google Shape;817;p47"/>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8" name="Google Shape;818;p47"/>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47"/>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0" name="Google Shape;820;p47"/>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21" name="Google Shape;821;p47"/>
          <p:cNvGrpSpPr/>
          <p:nvPr/>
        </p:nvGrpSpPr>
        <p:grpSpPr>
          <a:xfrm rot="10800000">
            <a:off x="3049043" y="1161145"/>
            <a:ext cx="1193271" cy="1550402"/>
            <a:chOff x="3357563" y="850900"/>
            <a:chExt cx="1882725" cy="2446200"/>
          </a:xfrm>
        </p:grpSpPr>
        <p:sp>
          <p:nvSpPr>
            <p:cNvPr id="822" name="Google Shape;822;p47"/>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3" name="Google Shape;823;p47"/>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4" name="Google Shape;824;p47"/>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5" name="Google Shape;825;p47"/>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6" name="Google Shape;826;p47"/>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7" name="Google Shape;827;p47"/>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8" name="Google Shape;828;p47"/>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9" name="Google Shape;829;p47"/>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0" name="Google Shape;830;p47"/>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1" name="Google Shape;831;p47"/>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2" name="Google Shape;832;p47"/>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3" name="Google Shape;833;p47"/>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4" name="Google Shape;834;p47"/>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35" name="Google Shape;835;p47"/>
          <p:cNvGrpSpPr/>
          <p:nvPr/>
        </p:nvGrpSpPr>
        <p:grpSpPr>
          <a:xfrm rot="10800000">
            <a:off x="662076" y="1272726"/>
            <a:ext cx="1488099" cy="1438821"/>
            <a:chOff x="6545263" y="855663"/>
            <a:chExt cx="2347900" cy="2270150"/>
          </a:xfrm>
        </p:grpSpPr>
        <p:sp>
          <p:nvSpPr>
            <p:cNvPr id="836" name="Google Shape;836;p47"/>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7" name="Google Shape;837;p47"/>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8" name="Google Shape;838;p47"/>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9" name="Google Shape;839;p47"/>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47"/>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1" name="Google Shape;841;p47"/>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47"/>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3" name="Google Shape;843;p47"/>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4" name="Google Shape;844;p47"/>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47"/>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6" name="Google Shape;846;p47"/>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7" name="Google Shape;847;p47"/>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8" name="Google Shape;848;p47"/>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49" name="Google Shape;849;p47"/>
          <p:cNvGrpSpPr/>
          <p:nvPr/>
        </p:nvGrpSpPr>
        <p:grpSpPr>
          <a:xfrm>
            <a:off x="5108276" y="3190217"/>
            <a:ext cx="1097789" cy="1391500"/>
            <a:chOff x="6662738" y="3806825"/>
            <a:chExt cx="1732075" cy="2195488"/>
          </a:xfrm>
        </p:grpSpPr>
        <p:sp>
          <p:nvSpPr>
            <p:cNvPr id="850" name="Google Shape;850;p47"/>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1" name="Google Shape;851;p47"/>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2" name="Google Shape;852;p47"/>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3" name="Google Shape;853;p47"/>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4" name="Google Shape;854;p47"/>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5" name="Google Shape;855;p47"/>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6" name="Google Shape;856;p47"/>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7" name="Google Shape;857;p47"/>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8" name="Google Shape;858;p47"/>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9" name="Google Shape;859;p47"/>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0" name="Google Shape;860;p47"/>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1" name="Google Shape;861;p47"/>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2" name="Google Shape;862;p47"/>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3" name="Google Shape;863;p47"/>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4" name="Google Shape;864;p47"/>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5" name="Google Shape;865;p47"/>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6" name="Google Shape;866;p47"/>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7" name="Google Shape;867;p47"/>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68" name="Google Shape;868;p47"/>
          <p:cNvGrpSpPr/>
          <p:nvPr/>
        </p:nvGrpSpPr>
        <p:grpSpPr>
          <a:xfrm flipH="1" rot="10800000">
            <a:off x="7087421" y="1599747"/>
            <a:ext cx="1436785" cy="1111812"/>
            <a:chOff x="9598025" y="882650"/>
            <a:chExt cx="2266938" cy="1754200"/>
          </a:xfrm>
        </p:grpSpPr>
        <p:sp>
          <p:nvSpPr>
            <p:cNvPr id="869" name="Google Shape;869;p47"/>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0" name="Google Shape;870;p47"/>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1" name="Google Shape;871;p47"/>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2" name="Google Shape;872;p47"/>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73" name="Google Shape;873;p47"/>
          <p:cNvGrpSpPr/>
          <p:nvPr/>
        </p:nvGrpSpPr>
        <p:grpSpPr>
          <a:xfrm>
            <a:off x="7225029" y="3438757"/>
            <a:ext cx="1436856" cy="1142979"/>
            <a:chOff x="9925050" y="4203700"/>
            <a:chExt cx="2267050" cy="1803375"/>
          </a:xfrm>
        </p:grpSpPr>
        <p:sp>
          <p:nvSpPr>
            <p:cNvPr id="874" name="Google Shape;874;p47"/>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5" name="Google Shape;875;p47"/>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6" name="Google Shape;876;p47"/>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7" name="Google Shape;877;p47"/>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8" name="Google Shape;878;p47"/>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9" name="Google Shape;879;p47"/>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0" name="Google Shape;880;p47"/>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1" name="Google Shape;881;p47"/>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2" name="Google Shape;882;p47"/>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3" name="Google Shape;883;p47"/>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4" name="Google Shape;884;p47"/>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5" name="Google Shape;885;p47"/>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6"/>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6"/>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ALTogether</a:t>
            </a:r>
            <a:endParaRPr b="1">
              <a:solidFill>
                <a:srgbClr val="484098"/>
              </a:solidFill>
            </a:endParaRPr>
          </a:p>
        </p:txBody>
      </p:sp>
      <p:sp>
        <p:nvSpPr>
          <p:cNvPr id="273" name="Google Shape;273;p16"/>
          <p:cNvSpPr txBox="1"/>
          <p:nvPr/>
        </p:nvSpPr>
        <p:spPr>
          <a:xfrm>
            <a:off x="833700" y="1462600"/>
            <a:ext cx="6576600" cy="244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latin typeface="Barlow"/>
                <a:ea typeface="Barlow"/>
                <a:cs typeface="Barlow"/>
                <a:sym typeface="Barlow"/>
              </a:rPr>
              <a:t>Value Proposition</a:t>
            </a:r>
            <a:endParaRPr b="1" sz="2200">
              <a:latin typeface="Barlow"/>
              <a:ea typeface="Barlow"/>
              <a:cs typeface="Barlow"/>
              <a:sym typeface="Barlow"/>
            </a:endParaRPr>
          </a:p>
          <a:p>
            <a:pPr indent="0" lvl="0" marL="0" rtl="0" algn="l">
              <a:lnSpc>
                <a:spcPct val="115000"/>
              </a:lnSpc>
              <a:spcBef>
                <a:spcPts val="0"/>
              </a:spcBef>
              <a:spcAft>
                <a:spcPts val="0"/>
              </a:spcAft>
              <a:buNone/>
            </a:pPr>
            <a:r>
              <a:rPr lang="en" sz="1800">
                <a:latin typeface="Barlow Light"/>
                <a:ea typeface="Barlow Light"/>
                <a:cs typeface="Barlow Light"/>
                <a:sym typeface="Barlow Light"/>
              </a:rPr>
              <a:t>Creating richer, more reliable alt text</a:t>
            </a:r>
            <a:endParaRPr sz="1800">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a:latin typeface="Barlow Light"/>
              <a:ea typeface="Barlow Light"/>
              <a:cs typeface="Barlow Light"/>
              <a:sym typeface="Barlow Light"/>
            </a:endParaRPr>
          </a:p>
          <a:p>
            <a:pPr indent="0" lvl="0" marL="0" rtl="0" algn="l">
              <a:lnSpc>
                <a:spcPct val="115000"/>
              </a:lnSpc>
              <a:spcBef>
                <a:spcPts val="0"/>
              </a:spcBef>
              <a:spcAft>
                <a:spcPts val="0"/>
              </a:spcAft>
              <a:buNone/>
            </a:pPr>
            <a:r>
              <a:rPr b="1" lang="en" sz="2200">
                <a:latin typeface="Barlow"/>
                <a:ea typeface="Barlow"/>
                <a:cs typeface="Barlow"/>
                <a:sym typeface="Barlow"/>
              </a:rPr>
              <a:t>Mission Statement</a:t>
            </a:r>
            <a:endParaRPr b="1" sz="2200">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Our goal is to increase overall awareness about accessibility needs for the visually-impaired by guiding individuals to share accessible content on Instagram.</a:t>
            </a:r>
            <a:endParaRPr>
              <a:latin typeface="Barlow Light"/>
              <a:ea typeface="Barlow Light"/>
              <a:cs typeface="Barlow Light"/>
              <a:sym typeface="Barlow Light"/>
            </a:endParaRPr>
          </a:p>
        </p:txBody>
      </p:sp>
      <p:grpSp>
        <p:nvGrpSpPr>
          <p:cNvPr id="274" name="Google Shape;274;p16"/>
          <p:cNvGrpSpPr/>
          <p:nvPr/>
        </p:nvGrpSpPr>
        <p:grpSpPr>
          <a:xfrm>
            <a:off x="7310519" y="3514570"/>
            <a:ext cx="754147" cy="1912050"/>
            <a:chOff x="7556500" y="3806825"/>
            <a:chExt cx="838313" cy="2195488"/>
          </a:xfrm>
        </p:grpSpPr>
        <p:sp>
          <p:nvSpPr>
            <p:cNvPr id="275" name="Google Shape;275;p16"/>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16"/>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7" name="Google Shape;277;p16"/>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16"/>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16"/>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16"/>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16"/>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7"/>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ALTogether</a:t>
            </a:r>
            <a:endParaRPr b="1">
              <a:solidFill>
                <a:srgbClr val="484098"/>
              </a:solidFill>
            </a:endParaRPr>
          </a:p>
        </p:txBody>
      </p:sp>
      <p:grpSp>
        <p:nvGrpSpPr>
          <p:cNvPr id="291" name="Google Shape;291;p17"/>
          <p:cNvGrpSpPr/>
          <p:nvPr/>
        </p:nvGrpSpPr>
        <p:grpSpPr>
          <a:xfrm>
            <a:off x="6723914" y="3868093"/>
            <a:ext cx="1888882" cy="1513329"/>
            <a:chOff x="3305175" y="4144963"/>
            <a:chExt cx="2149388" cy="1862100"/>
          </a:xfrm>
        </p:grpSpPr>
        <p:sp>
          <p:nvSpPr>
            <p:cNvPr id="292" name="Google Shape;292;p17"/>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3" name="Google Shape;293;p17"/>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4" name="Google Shape;294;p17"/>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17"/>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6" name="Google Shape;296;p17"/>
            <p:cNvSpPr/>
            <p:nvPr/>
          </p:nvSpPr>
          <p:spPr>
            <a:xfrm>
              <a:off x="3978275" y="4949825"/>
              <a:ext cx="214200" cy="270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7" name="Google Shape;297;p17"/>
            <p:cNvSpPr/>
            <p:nvPr/>
          </p:nvSpPr>
          <p:spPr>
            <a:xfrm>
              <a:off x="3978275" y="5041900"/>
              <a:ext cx="214200" cy="270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 name="Google Shape;298;p17"/>
            <p:cNvSpPr/>
            <p:nvPr/>
          </p:nvSpPr>
          <p:spPr>
            <a:xfrm>
              <a:off x="3978275" y="5132388"/>
              <a:ext cx="214200" cy="270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17"/>
            <p:cNvSpPr/>
            <p:nvPr/>
          </p:nvSpPr>
          <p:spPr>
            <a:xfrm>
              <a:off x="3978275" y="5224463"/>
              <a:ext cx="214200" cy="255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 name="Google Shape;300;p17"/>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01" name="Google Shape;301;p17"/>
          <p:cNvSpPr txBox="1"/>
          <p:nvPr/>
        </p:nvSpPr>
        <p:spPr>
          <a:xfrm>
            <a:off x="833700" y="1462600"/>
            <a:ext cx="7652400" cy="308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latin typeface="Barlow"/>
                <a:ea typeface="Barlow"/>
                <a:cs typeface="Barlow"/>
                <a:sym typeface="Barlow"/>
              </a:rPr>
              <a:t>Problem and Solution Overview</a:t>
            </a:r>
            <a:endParaRPr b="1" sz="2200">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Blind and visually impaired users often feel frustrated with the lack of </a:t>
            </a:r>
            <a:r>
              <a:rPr lang="en" sz="1800">
                <a:solidFill>
                  <a:schemeClr val="dk1"/>
                </a:solidFill>
                <a:highlight>
                  <a:srgbClr val="D4D8FA"/>
                </a:highlight>
                <a:latin typeface="Barlow Light"/>
                <a:ea typeface="Barlow Light"/>
                <a:cs typeface="Barlow Light"/>
                <a:sym typeface="Barlow Light"/>
              </a:rPr>
              <a:t>focus, context, and emotion</a:t>
            </a:r>
            <a:r>
              <a:rPr lang="en" sz="1800">
                <a:solidFill>
                  <a:schemeClr val="dk1"/>
                </a:solidFill>
                <a:latin typeface="Barlow Light"/>
                <a:ea typeface="Barlow Light"/>
                <a:cs typeface="Barlow Light"/>
                <a:sym typeface="Barlow Light"/>
              </a:rPr>
              <a:t> in auto-generated alt text on Instagram.  ALTogether promotes richer and more reliable alt text by providing sighted users a scaffolded way to personally write quality alt text by </a:t>
            </a:r>
            <a:r>
              <a:rPr lang="en" sz="1800">
                <a:solidFill>
                  <a:schemeClr val="dk1"/>
                </a:solidFill>
                <a:highlight>
                  <a:srgbClr val="D4D8FA"/>
                </a:highlight>
                <a:latin typeface="Barlow Light"/>
                <a:ea typeface="Barlow Light"/>
                <a:cs typeface="Barlow Light"/>
                <a:sym typeface="Barlow Light"/>
              </a:rPr>
              <a:t>modifying AI-generated suggestions</a:t>
            </a:r>
            <a:r>
              <a:rPr lang="en" sz="1800">
                <a:solidFill>
                  <a:schemeClr val="dk1"/>
                </a:solidFill>
                <a:latin typeface="Barlow Light"/>
                <a:ea typeface="Barlow Light"/>
                <a:cs typeface="Barlow Light"/>
                <a:sym typeface="Barlow Light"/>
              </a:rPr>
              <a:t> on their images before posting. ALTogether not only encourages sighted users to adopt alt text practices, but also motivates followers to do the same through </a:t>
            </a:r>
            <a:r>
              <a:rPr lang="en" sz="1800">
                <a:solidFill>
                  <a:schemeClr val="dk1"/>
                </a:solidFill>
                <a:highlight>
                  <a:srgbClr val="D4D8FA"/>
                </a:highlight>
                <a:latin typeface="Barlow Light"/>
                <a:ea typeface="Barlow Light"/>
                <a:cs typeface="Barlow Light"/>
                <a:sym typeface="Barlow Light"/>
              </a:rPr>
              <a:t>social incentives</a:t>
            </a:r>
            <a:r>
              <a:rPr lang="en" sz="1800">
                <a:solidFill>
                  <a:schemeClr val="dk1"/>
                </a:solidFill>
                <a:latin typeface="Barlow Light"/>
                <a:ea typeface="Barlow Light"/>
                <a:cs typeface="Barlow Light"/>
                <a:sym typeface="Barlow Light"/>
              </a:rPr>
              <a:t>.</a:t>
            </a:r>
            <a:endParaRPr sz="1800">
              <a:solidFill>
                <a:schemeClr val="dk1"/>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800">
              <a:latin typeface="Barlow Light"/>
              <a:ea typeface="Barlow Light"/>
              <a:cs typeface="Barlow Light"/>
              <a:sym typeface="Barlow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8"/>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Tasks</a:t>
            </a:r>
            <a:endParaRPr b="1" sz="5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9"/>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Tasks</a:t>
            </a:r>
            <a:endParaRPr b="1">
              <a:solidFill>
                <a:srgbClr val="484098"/>
              </a:solidFill>
            </a:endParaRPr>
          </a:p>
        </p:txBody>
      </p:sp>
      <p:sp>
        <p:nvSpPr>
          <p:cNvPr id="317" name="Google Shape;317;p19"/>
          <p:cNvSpPr txBox="1"/>
          <p:nvPr/>
        </p:nvSpPr>
        <p:spPr>
          <a:xfrm>
            <a:off x="283075" y="1564825"/>
            <a:ext cx="7605300" cy="22851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 sz="2300">
                <a:latin typeface="Barlow Light"/>
                <a:ea typeface="Barlow Light"/>
                <a:cs typeface="Barlow Light"/>
                <a:sym typeface="Barlow Light"/>
              </a:rPr>
              <a:t>Simple</a:t>
            </a:r>
            <a:endParaRPr sz="2300">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600">
              <a:latin typeface="Barlow Light"/>
              <a:ea typeface="Barlow Light"/>
              <a:cs typeface="Barlow Light"/>
              <a:sym typeface="Barlow Light"/>
            </a:endParaRPr>
          </a:p>
          <a:p>
            <a:pPr indent="0" lvl="0" marL="457200" rtl="0" algn="l">
              <a:lnSpc>
                <a:spcPct val="115000"/>
              </a:lnSpc>
              <a:spcBef>
                <a:spcPts val="0"/>
              </a:spcBef>
              <a:spcAft>
                <a:spcPts val="0"/>
              </a:spcAft>
              <a:buNone/>
            </a:pPr>
            <a:r>
              <a:rPr lang="en" sz="2300">
                <a:latin typeface="Barlow"/>
                <a:ea typeface="Barlow"/>
                <a:cs typeface="Barlow"/>
                <a:sym typeface="Barlow"/>
              </a:rPr>
              <a:t>Sighted users are </a:t>
            </a:r>
            <a:r>
              <a:rPr lang="en" sz="2300">
                <a:solidFill>
                  <a:schemeClr val="lt1"/>
                </a:solidFill>
                <a:highlight>
                  <a:srgbClr val="D4D8FA"/>
                </a:highlight>
                <a:latin typeface="Barlow"/>
                <a:ea typeface="Barlow"/>
                <a:cs typeface="Barlow"/>
                <a:sym typeface="Barlow"/>
              </a:rPr>
              <a:t> </a:t>
            </a:r>
            <a:r>
              <a:rPr lang="en" sz="2300">
                <a:solidFill>
                  <a:srgbClr val="39348C"/>
                </a:solidFill>
                <a:highlight>
                  <a:srgbClr val="D4D8FA"/>
                </a:highlight>
                <a:latin typeface="Barlow"/>
                <a:ea typeface="Barlow"/>
                <a:cs typeface="Barlow"/>
                <a:sym typeface="Barlow"/>
              </a:rPr>
              <a:t>reminded </a:t>
            </a:r>
            <a:r>
              <a:rPr lang="en" sz="2300">
                <a:solidFill>
                  <a:schemeClr val="lt1"/>
                </a:solidFill>
                <a:latin typeface="Barlow"/>
                <a:ea typeface="Barlow"/>
                <a:cs typeface="Barlow"/>
                <a:sym typeface="Barlow"/>
              </a:rPr>
              <a:t> </a:t>
            </a:r>
            <a:r>
              <a:rPr lang="en" sz="2300">
                <a:latin typeface="Barlow"/>
                <a:ea typeface="Barlow"/>
                <a:cs typeface="Barlow"/>
                <a:sym typeface="Barlow"/>
              </a:rPr>
              <a:t>to write alt text and can </a:t>
            </a:r>
            <a:r>
              <a:rPr lang="en" sz="2300">
                <a:solidFill>
                  <a:srgbClr val="D4D8FA"/>
                </a:solidFill>
                <a:highlight>
                  <a:srgbClr val="D4D8FA"/>
                </a:highlight>
                <a:latin typeface="Barlow"/>
                <a:ea typeface="Barlow"/>
                <a:cs typeface="Barlow"/>
                <a:sym typeface="Barlow"/>
              </a:rPr>
              <a:t>l</a:t>
            </a:r>
            <a:r>
              <a:rPr lang="en" sz="2300">
                <a:solidFill>
                  <a:srgbClr val="39348C"/>
                </a:solidFill>
                <a:highlight>
                  <a:srgbClr val="D4D8FA"/>
                </a:highlight>
                <a:latin typeface="Barlow"/>
                <a:ea typeface="Barlow"/>
                <a:cs typeface="Barlow"/>
                <a:sym typeface="Barlow"/>
              </a:rPr>
              <a:t>find</a:t>
            </a:r>
            <a:r>
              <a:rPr lang="en" sz="2300">
                <a:solidFill>
                  <a:srgbClr val="D4D8FA"/>
                </a:solidFill>
                <a:highlight>
                  <a:srgbClr val="D4D8FA"/>
                </a:highlight>
                <a:latin typeface="Barlow"/>
                <a:ea typeface="Barlow"/>
                <a:cs typeface="Barlow"/>
                <a:sym typeface="Barlow"/>
              </a:rPr>
              <a:t>l</a:t>
            </a:r>
            <a:r>
              <a:rPr lang="en" sz="2300">
                <a:latin typeface="Barlow"/>
                <a:ea typeface="Barlow"/>
                <a:cs typeface="Barlow"/>
                <a:sym typeface="Barlow"/>
              </a:rPr>
              <a:t> where to write it in the first place</a:t>
            </a:r>
            <a:endParaRPr sz="2300">
              <a:latin typeface="Barlow"/>
              <a:ea typeface="Barlow"/>
              <a:cs typeface="Barlow"/>
              <a:sym typeface="Barlow"/>
            </a:endParaRPr>
          </a:p>
          <a:p>
            <a:pPr indent="0" lvl="0" marL="45720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t/>
            </a:r>
            <a:endParaRPr sz="1800">
              <a:latin typeface="Barlow Light"/>
              <a:ea typeface="Barlow Light"/>
              <a:cs typeface="Barlow Light"/>
              <a:sym typeface="Barlow Light"/>
            </a:endParaRPr>
          </a:p>
        </p:txBody>
      </p:sp>
      <p:grpSp>
        <p:nvGrpSpPr>
          <p:cNvPr id="318" name="Google Shape;318;p19"/>
          <p:cNvGrpSpPr/>
          <p:nvPr/>
        </p:nvGrpSpPr>
        <p:grpSpPr>
          <a:xfrm>
            <a:off x="7310519" y="3514570"/>
            <a:ext cx="754147" cy="1912050"/>
            <a:chOff x="7556500" y="3806825"/>
            <a:chExt cx="838313" cy="2195488"/>
          </a:xfrm>
        </p:grpSpPr>
        <p:sp>
          <p:nvSpPr>
            <p:cNvPr id="319" name="Google Shape;319;p19"/>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 name="Google Shape;320;p19"/>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 name="Google Shape;321;p19"/>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 name="Google Shape;322;p19"/>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 name="Google Shape;323;p19"/>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 name="Google Shape;324;p19"/>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 name="Google Shape;325;p19"/>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0"/>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0"/>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Tasks</a:t>
            </a:r>
            <a:endParaRPr b="1">
              <a:solidFill>
                <a:srgbClr val="484098"/>
              </a:solidFill>
            </a:endParaRPr>
          </a:p>
        </p:txBody>
      </p:sp>
      <p:sp>
        <p:nvSpPr>
          <p:cNvPr id="335" name="Google Shape;335;p20"/>
          <p:cNvSpPr txBox="1"/>
          <p:nvPr/>
        </p:nvSpPr>
        <p:spPr>
          <a:xfrm>
            <a:off x="283075" y="1564825"/>
            <a:ext cx="7605300" cy="26922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 sz="2300">
                <a:latin typeface="Barlow Light"/>
                <a:ea typeface="Barlow Light"/>
                <a:cs typeface="Barlow Light"/>
                <a:sym typeface="Barlow Light"/>
              </a:rPr>
              <a:t>Moderate</a:t>
            </a:r>
            <a:endParaRPr sz="2300">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600">
              <a:latin typeface="Barlow Light"/>
              <a:ea typeface="Barlow Light"/>
              <a:cs typeface="Barlow Light"/>
              <a:sym typeface="Barlow Light"/>
            </a:endParaRPr>
          </a:p>
          <a:p>
            <a:pPr indent="0" lvl="0" marL="457200" rtl="0" algn="l">
              <a:lnSpc>
                <a:spcPct val="115000"/>
              </a:lnSpc>
              <a:spcBef>
                <a:spcPts val="0"/>
              </a:spcBef>
              <a:spcAft>
                <a:spcPts val="0"/>
              </a:spcAft>
              <a:buClr>
                <a:schemeClr val="dk1"/>
              </a:buClr>
              <a:buSzPts val="1100"/>
              <a:buFont typeface="Arial"/>
              <a:buNone/>
            </a:pPr>
            <a:r>
              <a:rPr lang="en" sz="2300">
                <a:solidFill>
                  <a:schemeClr val="dk1"/>
                </a:solidFill>
                <a:latin typeface="Barlow"/>
                <a:ea typeface="Barlow"/>
                <a:cs typeface="Barlow"/>
                <a:sym typeface="Barlow"/>
              </a:rPr>
              <a:t>Sighted users</a:t>
            </a:r>
            <a:r>
              <a:rPr lang="en" sz="2300">
                <a:solidFill>
                  <a:schemeClr val="lt1"/>
                </a:solidFill>
                <a:latin typeface="Barlow"/>
                <a:ea typeface="Barlow"/>
                <a:cs typeface="Barlow"/>
                <a:sym typeface="Barlow"/>
              </a:rPr>
              <a:t> </a:t>
            </a:r>
            <a:r>
              <a:rPr lang="en" sz="2300">
                <a:solidFill>
                  <a:srgbClr val="D4D8FA"/>
                </a:solidFill>
                <a:highlight>
                  <a:srgbClr val="D4D8FA"/>
                </a:highlight>
                <a:latin typeface="Barlow"/>
                <a:ea typeface="Barlow"/>
                <a:cs typeface="Barlow"/>
                <a:sym typeface="Barlow"/>
              </a:rPr>
              <a:t>l</a:t>
            </a:r>
            <a:r>
              <a:rPr lang="en" sz="2300">
                <a:solidFill>
                  <a:srgbClr val="39348C"/>
                </a:solidFill>
                <a:highlight>
                  <a:srgbClr val="D4D8FA"/>
                </a:highlight>
                <a:latin typeface="Barlow"/>
                <a:ea typeface="Barlow"/>
                <a:cs typeface="Barlow"/>
                <a:sym typeface="Barlow"/>
              </a:rPr>
              <a:t>identify</a:t>
            </a:r>
            <a:r>
              <a:rPr lang="en" sz="2300">
                <a:solidFill>
                  <a:srgbClr val="D4D8FA"/>
                </a:solidFill>
                <a:highlight>
                  <a:srgbClr val="D4D8FA"/>
                </a:highlight>
                <a:latin typeface="Barlow"/>
                <a:ea typeface="Barlow"/>
                <a:cs typeface="Barlow"/>
                <a:sym typeface="Barlow"/>
              </a:rPr>
              <a:t>l</a:t>
            </a:r>
            <a:r>
              <a:rPr lang="en" sz="2300">
                <a:solidFill>
                  <a:schemeClr val="dk1"/>
                </a:solidFill>
                <a:latin typeface="Barlow"/>
                <a:ea typeface="Barlow"/>
                <a:cs typeface="Barlow"/>
                <a:sym typeface="Barlow"/>
              </a:rPr>
              <a:t> which photos lack alt text and </a:t>
            </a:r>
            <a:r>
              <a:rPr lang="en" sz="2300">
                <a:solidFill>
                  <a:srgbClr val="D4D8FA"/>
                </a:solidFill>
                <a:highlight>
                  <a:srgbClr val="D4D8FA"/>
                </a:highlight>
                <a:latin typeface="Barlow"/>
                <a:ea typeface="Barlow"/>
                <a:cs typeface="Barlow"/>
                <a:sym typeface="Barlow"/>
              </a:rPr>
              <a:t>l</a:t>
            </a:r>
            <a:r>
              <a:rPr lang="en" sz="2300">
                <a:solidFill>
                  <a:srgbClr val="39348C"/>
                </a:solidFill>
                <a:highlight>
                  <a:srgbClr val="D4D8FA"/>
                </a:highlight>
                <a:latin typeface="Barlow"/>
                <a:ea typeface="Barlow"/>
                <a:cs typeface="Barlow"/>
                <a:sym typeface="Barlow"/>
              </a:rPr>
              <a:t>encourage</a:t>
            </a:r>
            <a:r>
              <a:rPr lang="en" sz="2300">
                <a:solidFill>
                  <a:srgbClr val="D4D8FA"/>
                </a:solidFill>
                <a:highlight>
                  <a:srgbClr val="D4D8FA"/>
                </a:highlight>
                <a:latin typeface="Barlow"/>
                <a:ea typeface="Barlow"/>
                <a:cs typeface="Barlow"/>
                <a:sym typeface="Barlow"/>
              </a:rPr>
              <a:t>l</a:t>
            </a:r>
            <a:r>
              <a:rPr lang="en" sz="2300">
                <a:solidFill>
                  <a:schemeClr val="dk1"/>
                </a:solidFill>
                <a:latin typeface="Barlow"/>
                <a:ea typeface="Barlow"/>
                <a:cs typeface="Barlow"/>
                <a:sym typeface="Barlow"/>
              </a:rPr>
              <a:t> friends to add their own alt texts</a:t>
            </a:r>
            <a:endParaRPr sz="2300">
              <a:solidFill>
                <a:schemeClr val="dk1"/>
              </a:solidFill>
              <a:latin typeface="Barlow Light"/>
              <a:ea typeface="Barlow Light"/>
              <a:cs typeface="Barlow Light"/>
              <a:sym typeface="Barlow Light"/>
            </a:endParaRPr>
          </a:p>
          <a:p>
            <a:pPr indent="0" lvl="0" marL="457200" rtl="0" algn="l">
              <a:lnSpc>
                <a:spcPct val="115000"/>
              </a:lnSpc>
              <a:spcBef>
                <a:spcPts val="0"/>
              </a:spcBef>
              <a:spcAft>
                <a:spcPts val="0"/>
              </a:spcAft>
              <a:buNone/>
            </a:pPr>
            <a:r>
              <a:t/>
            </a:r>
            <a:endParaRPr sz="2300">
              <a:latin typeface="Barlow"/>
              <a:ea typeface="Barlow"/>
              <a:cs typeface="Barlow"/>
              <a:sym typeface="Barlow"/>
            </a:endParaRPr>
          </a:p>
          <a:p>
            <a:pPr indent="0" lvl="0" marL="45720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t/>
            </a:r>
            <a:endParaRPr sz="1800">
              <a:latin typeface="Barlow Light"/>
              <a:ea typeface="Barlow Light"/>
              <a:cs typeface="Barlow Light"/>
              <a:sym typeface="Barlow Light"/>
            </a:endParaRPr>
          </a:p>
        </p:txBody>
      </p:sp>
      <p:grpSp>
        <p:nvGrpSpPr>
          <p:cNvPr id="336" name="Google Shape;336;p20"/>
          <p:cNvGrpSpPr/>
          <p:nvPr/>
        </p:nvGrpSpPr>
        <p:grpSpPr>
          <a:xfrm>
            <a:off x="7310519" y="3514570"/>
            <a:ext cx="754147" cy="1912050"/>
            <a:chOff x="7556500" y="3806825"/>
            <a:chExt cx="838313" cy="2195488"/>
          </a:xfrm>
        </p:grpSpPr>
        <p:sp>
          <p:nvSpPr>
            <p:cNvPr id="337" name="Google Shape;337;p20"/>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8" name="Google Shape;338;p20"/>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9" name="Google Shape;339;p20"/>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0" name="Google Shape;340;p20"/>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1" name="Google Shape;341;p20"/>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2" name="Google Shape;342;p20"/>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3" name="Google Shape;343;p20"/>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1"/>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1"/>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1"/>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Tasks</a:t>
            </a:r>
            <a:endParaRPr b="1">
              <a:solidFill>
                <a:srgbClr val="484098"/>
              </a:solidFill>
            </a:endParaRPr>
          </a:p>
        </p:txBody>
      </p:sp>
      <p:sp>
        <p:nvSpPr>
          <p:cNvPr id="353" name="Google Shape;353;p21"/>
          <p:cNvSpPr txBox="1"/>
          <p:nvPr/>
        </p:nvSpPr>
        <p:spPr>
          <a:xfrm>
            <a:off x="283075" y="1564825"/>
            <a:ext cx="7605300" cy="26922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 sz="2300">
                <a:latin typeface="Barlow Light"/>
                <a:ea typeface="Barlow Light"/>
                <a:cs typeface="Barlow Light"/>
                <a:sym typeface="Barlow Light"/>
              </a:rPr>
              <a:t>Complex</a:t>
            </a:r>
            <a:endParaRPr sz="2300">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600">
              <a:latin typeface="Barlow Light"/>
              <a:ea typeface="Barlow Light"/>
              <a:cs typeface="Barlow Light"/>
              <a:sym typeface="Barlow Light"/>
            </a:endParaRPr>
          </a:p>
          <a:p>
            <a:pPr indent="0" lvl="0" marL="457200" rtl="0" algn="l">
              <a:lnSpc>
                <a:spcPct val="115000"/>
              </a:lnSpc>
              <a:spcBef>
                <a:spcPts val="0"/>
              </a:spcBef>
              <a:spcAft>
                <a:spcPts val="0"/>
              </a:spcAft>
              <a:buClr>
                <a:schemeClr val="dk1"/>
              </a:buClr>
              <a:buSzPts val="1100"/>
              <a:buFont typeface="Arial"/>
              <a:buNone/>
            </a:pPr>
            <a:r>
              <a:rPr lang="en" sz="2300">
                <a:solidFill>
                  <a:schemeClr val="dk1"/>
                </a:solidFill>
                <a:latin typeface="Barlow"/>
                <a:ea typeface="Barlow"/>
                <a:cs typeface="Barlow"/>
                <a:sym typeface="Barlow"/>
              </a:rPr>
              <a:t>Sighted users </a:t>
            </a:r>
            <a:r>
              <a:rPr lang="en" sz="2300">
                <a:solidFill>
                  <a:srgbClr val="D4D8FA"/>
                </a:solidFill>
                <a:highlight>
                  <a:srgbClr val="D4D8FA"/>
                </a:highlight>
                <a:latin typeface="Barlow"/>
                <a:ea typeface="Barlow"/>
                <a:cs typeface="Barlow"/>
                <a:sym typeface="Barlow"/>
              </a:rPr>
              <a:t>l</a:t>
            </a:r>
            <a:r>
              <a:rPr lang="en" sz="2300">
                <a:solidFill>
                  <a:srgbClr val="39348C"/>
                </a:solidFill>
                <a:highlight>
                  <a:srgbClr val="D4D8FA"/>
                </a:highlight>
                <a:latin typeface="Barlow"/>
                <a:ea typeface="Barlow"/>
                <a:cs typeface="Barlow"/>
                <a:sym typeface="Barlow"/>
              </a:rPr>
              <a:t>modify</a:t>
            </a:r>
            <a:r>
              <a:rPr lang="en" sz="2300">
                <a:solidFill>
                  <a:srgbClr val="D4D8FA"/>
                </a:solidFill>
                <a:highlight>
                  <a:srgbClr val="D4D8FA"/>
                </a:highlight>
                <a:latin typeface="Barlow"/>
                <a:ea typeface="Barlow"/>
                <a:cs typeface="Barlow"/>
                <a:sym typeface="Barlow"/>
              </a:rPr>
              <a:t>l</a:t>
            </a:r>
            <a:r>
              <a:rPr lang="en" sz="2300">
                <a:solidFill>
                  <a:schemeClr val="dk1"/>
                </a:solidFill>
                <a:latin typeface="Barlow"/>
                <a:ea typeface="Barlow"/>
                <a:cs typeface="Barlow"/>
                <a:sym typeface="Barlow"/>
              </a:rPr>
              <a:t> auto-generated alt text suggestions to add personalized</a:t>
            </a:r>
            <a:r>
              <a:rPr lang="en" sz="2300">
                <a:solidFill>
                  <a:schemeClr val="lt1"/>
                </a:solidFill>
                <a:latin typeface="Barlow"/>
                <a:ea typeface="Barlow"/>
                <a:cs typeface="Barlow"/>
                <a:sym typeface="Barlow"/>
              </a:rPr>
              <a:t> </a:t>
            </a:r>
            <a:r>
              <a:rPr lang="en" sz="2300">
                <a:solidFill>
                  <a:srgbClr val="D4D8FA"/>
                </a:solidFill>
                <a:highlight>
                  <a:srgbClr val="D4D8FA"/>
                </a:highlight>
                <a:latin typeface="Barlow"/>
                <a:ea typeface="Barlow"/>
                <a:cs typeface="Barlow"/>
                <a:sym typeface="Barlow"/>
              </a:rPr>
              <a:t>l</a:t>
            </a:r>
            <a:r>
              <a:rPr lang="en" sz="2300">
                <a:solidFill>
                  <a:srgbClr val="39348C"/>
                </a:solidFill>
                <a:highlight>
                  <a:srgbClr val="D4D8FA"/>
                </a:highlight>
                <a:latin typeface="Barlow"/>
                <a:ea typeface="Barlow"/>
                <a:cs typeface="Barlow"/>
                <a:sym typeface="Barlow"/>
              </a:rPr>
              <a:t>context</a:t>
            </a:r>
            <a:r>
              <a:rPr lang="en" sz="2300">
                <a:solidFill>
                  <a:srgbClr val="D4D8FA"/>
                </a:solidFill>
                <a:highlight>
                  <a:srgbClr val="D4D8FA"/>
                </a:highlight>
                <a:latin typeface="Barlow"/>
                <a:ea typeface="Barlow"/>
                <a:cs typeface="Barlow"/>
                <a:sym typeface="Barlow"/>
              </a:rPr>
              <a:t>l</a:t>
            </a:r>
            <a:r>
              <a:rPr lang="en" sz="2300">
                <a:solidFill>
                  <a:schemeClr val="lt1"/>
                </a:solidFill>
                <a:latin typeface="Barlow"/>
                <a:ea typeface="Barlow"/>
                <a:cs typeface="Barlow"/>
                <a:sym typeface="Barlow"/>
              </a:rPr>
              <a:t> </a:t>
            </a:r>
            <a:r>
              <a:rPr lang="en" sz="2300">
                <a:solidFill>
                  <a:schemeClr val="dk1"/>
                </a:solidFill>
                <a:latin typeface="Barlow"/>
                <a:ea typeface="Barlow"/>
                <a:cs typeface="Barlow"/>
                <a:sym typeface="Barlow"/>
              </a:rPr>
              <a:t>to their images</a:t>
            </a:r>
            <a:endParaRPr sz="2800">
              <a:latin typeface="Barlow"/>
              <a:ea typeface="Barlow"/>
              <a:cs typeface="Barlow"/>
              <a:sym typeface="Barlow"/>
            </a:endParaRPr>
          </a:p>
          <a:p>
            <a:pPr indent="0" lvl="0" marL="45720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t/>
            </a:r>
            <a:endParaRPr sz="1800">
              <a:latin typeface="Barlow Light"/>
              <a:ea typeface="Barlow Light"/>
              <a:cs typeface="Barlow Light"/>
              <a:sym typeface="Barlow Light"/>
            </a:endParaRPr>
          </a:p>
        </p:txBody>
      </p:sp>
      <p:grpSp>
        <p:nvGrpSpPr>
          <p:cNvPr id="354" name="Google Shape;354;p21"/>
          <p:cNvGrpSpPr/>
          <p:nvPr/>
        </p:nvGrpSpPr>
        <p:grpSpPr>
          <a:xfrm>
            <a:off x="7310519" y="3514570"/>
            <a:ext cx="754147" cy="1912050"/>
            <a:chOff x="7556500" y="3806825"/>
            <a:chExt cx="838313" cy="2195488"/>
          </a:xfrm>
        </p:grpSpPr>
        <p:sp>
          <p:nvSpPr>
            <p:cNvPr id="355" name="Google Shape;355;p21"/>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6" name="Google Shape;356;p21"/>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7" name="Google Shape;357;p21"/>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8" name="Google Shape;358;p21"/>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9" name="Google Shape;359;p21"/>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0" name="Google Shape;360;p21"/>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1" name="Google Shape;361;p21"/>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Roderigo template">
  <a:themeElements>
    <a:clrScheme name="Custom 347">
      <a:dk1>
        <a:srgbClr val="000000"/>
      </a:dk1>
      <a:lt1>
        <a:srgbClr val="FFFFFF"/>
      </a:lt1>
      <a:dk2>
        <a:srgbClr val="666666"/>
      </a:dk2>
      <a:lt2>
        <a:srgbClr val="CCCCCC"/>
      </a:lt2>
      <a:accent1>
        <a:srgbClr val="A5B0FE"/>
      </a:accent1>
      <a:accent2>
        <a:srgbClr val="8184D9"/>
      </a:accent2>
      <a:accent3>
        <a:srgbClr val="6463BD"/>
      </a:accent3>
      <a:accent4>
        <a:srgbClr val="4F4A9E"/>
      </a:accent4>
      <a:accent5>
        <a:srgbClr val="212121"/>
      </a:accent5>
      <a:accent6>
        <a:srgbClr val="FFA500"/>
      </a:accent6>
      <a:hlink>
        <a:srgbClr val="6463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